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315" r:id="rId4"/>
    <p:sldId id="316" r:id="rId5"/>
    <p:sldId id="317" r:id="rId6"/>
    <p:sldId id="318" r:id="rId7"/>
    <p:sldId id="319" r:id="rId8"/>
    <p:sldId id="320" r:id="rId9"/>
    <p:sldId id="321" r:id="rId10"/>
    <p:sldId id="322" r:id="rId11"/>
    <p:sldId id="323" r:id="rId12"/>
    <p:sldId id="324" r:id="rId13"/>
    <p:sldId id="325" r:id="rId14"/>
    <p:sldId id="332" r:id="rId15"/>
    <p:sldId id="334" r:id="rId16"/>
    <p:sldId id="335" r:id="rId17"/>
    <p:sldId id="339" r:id="rId18"/>
    <p:sldId id="340" r:id="rId19"/>
    <p:sldId id="341" r:id="rId20"/>
    <p:sldId id="342" r:id="rId21"/>
    <p:sldId id="343" r:id="rId22"/>
    <p:sldId id="344" r:id="rId23"/>
    <p:sldId id="345" r:id="rId24"/>
    <p:sldId id="346" r:id="rId25"/>
    <p:sldId id="353" r:id="rId26"/>
    <p:sldId id="354" r:id="rId27"/>
    <p:sldId id="355" r:id="rId28"/>
    <p:sldId id="356" r:id="rId29"/>
    <p:sldId id="357" r:id="rId30"/>
    <p:sldId id="358" r:id="rId31"/>
    <p:sldId id="366" r:id="rId32"/>
    <p:sldId id="367" r:id="rId33"/>
    <p:sldId id="368" r:id="rId34"/>
    <p:sldId id="369" r:id="rId35"/>
    <p:sldId id="370" r:id="rId36"/>
    <p:sldId id="371" r:id="rId37"/>
    <p:sldId id="372" r:id="rId38"/>
    <p:sldId id="373" r:id="rId39"/>
    <p:sldId id="374" r:id="rId40"/>
    <p:sldId id="375" r:id="rId41"/>
    <p:sldId id="376"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1143000" y="685800"/>
            <a:ext cx="4572000" cy="3429000"/>
          </a:xfrm>
          <a:prstGeom prst="rect">
            <a:avLst/>
          </a:prstGeom>
        </p:spPr>
        <p:txBody>
          <a:bodyPr/>
          <a:lstStyle/>
          <a:p>
            <a:endParaRPr/>
          </a:p>
        </p:txBody>
      </p:sp>
      <p:sp>
        <p:nvSpPr>
          <p:cNvPr id="138" name="Shape 13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92" name="Picture Placeholder 2"/>
          <p:cNvSpPr>
            <a:spLocks noGrp="1"/>
          </p:cNvSpPr>
          <p:nvPr>
            <p:ph type="pic" sz="half" idx="21"/>
          </p:nvPr>
        </p:nvSpPr>
        <p:spPr>
          <a:xfrm>
            <a:off x="5183187" y="987425"/>
            <a:ext cx="6172202" cy="4873625"/>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1" name="Title Text"/>
          <p:cNvSpPr txBox="1">
            <a:spLocks noGrp="1"/>
          </p:cNvSpPr>
          <p:nvPr>
            <p:ph type="title"/>
          </p:nvPr>
        </p:nvSpPr>
        <p:spPr>
          <a:prstGeom prst="rect">
            <a:avLst/>
          </a:prstGeom>
        </p:spPr>
        <p:txBody>
          <a:bodyPr/>
          <a:lstStyle/>
          <a:p>
            <a:r>
              <a:t>Title Text</a:t>
            </a:r>
          </a:p>
        </p:txBody>
      </p:sp>
      <p:sp>
        <p:nvSpPr>
          <p:cNvPr id="10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1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20"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62000" indent="-304800">
              <a:defRPr sz="3200"/>
            </a:lvl2pPr>
            <a:lvl3pPr marL="1341118" indent="-426718">
              <a:defRPr sz="3200"/>
            </a:lvl3pPr>
            <a:lvl4pPr marL="1940560" indent="-568960">
              <a:defRPr sz="3200"/>
            </a:lvl4pPr>
            <a:lvl5pPr marL="2397760" indent="-568960">
              <a:defRPr sz="3200"/>
            </a:lvl5pPr>
          </a:lstStyle>
          <a:p>
            <a:r>
              <a:t>Body Level One</a:t>
            </a:r>
          </a:p>
          <a:p>
            <a:pPr lvl="1"/>
            <a:r>
              <a:t>Body Level Two</a:t>
            </a:r>
          </a:p>
          <a:p>
            <a:pPr lvl="2"/>
            <a:r>
              <a:t>Body Level Three</a:t>
            </a:r>
          </a:p>
          <a:p>
            <a:pPr lvl="3"/>
            <a:r>
              <a:t>Body Level Four</a:t>
            </a:r>
          </a:p>
          <a:p>
            <a:pPr lvl="4"/>
            <a:r>
              <a:t>Body Level Five</a:t>
            </a:r>
          </a:p>
        </p:txBody>
      </p:sp>
      <p:sp>
        <p:nvSpPr>
          <p:cNvPr id="121"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129" name="Title Text"/>
          <p:cNvSpPr txBox="1">
            <a:spLocks noGrp="1"/>
          </p:cNvSpPr>
          <p:nvPr>
            <p:ph type="title"/>
          </p:nvPr>
        </p:nvSpPr>
        <p:spPr>
          <a:prstGeom prst="rect">
            <a:avLst/>
          </a:prstGeom>
        </p:spPr>
        <p:txBody>
          <a:bodyPr lIns="0" tIns="0" rIns="0" bIns="0"/>
          <a:lstStyle>
            <a:lvl1pPr>
              <a:defRPr sz="2400">
                <a:latin typeface="Times New Roman"/>
                <a:ea typeface="Times New Roman"/>
                <a:cs typeface="Times New Roman"/>
                <a:sym typeface="Times New Roman"/>
              </a:defRPr>
            </a:lvl1pPr>
          </a:lstStyle>
          <a:p>
            <a:r>
              <a:t>Title Text</a:t>
            </a:r>
          </a:p>
        </p:txBody>
      </p:sp>
      <p:sp>
        <p:nvSpPr>
          <p:cNvPr id="130" name="Body Level One…"/>
          <p:cNvSpPr txBox="1">
            <a:spLocks noGrp="1"/>
          </p:cNvSpPr>
          <p:nvPr>
            <p:ph type="body" sz="quarter" idx="1"/>
          </p:nvPr>
        </p:nvSpPr>
        <p:spPr>
          <a:xfrm>
            <a:off x="609600" y="1577339"/>
            <a:ext cx="5303521" cy="387799"/>
          </a:xfrm>
          <a:prstGeom prst="rect">
            <a:avLst/>
          </a:prstGeom>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31" name="Slide Number"/>
          <p:cNvSpPr txBox="1">
            <a:spLocks noGrp="1"/>
          </p:cNvSpPr>
          <p:nvPr>
            <p:ph type="sldNum" sz="quarter" idx="2"/>
          </p:nvPr>
        </p:nvSpPr>
        <p:spPr>
          <a:xfrm>
            <a:off x="11125199" y="6438402"/>
            <a:ext cx="228601" cy="201021"/>
          </a:xfrm>
          <a:prstGeom prst="rect">
            <a:avLst/>
          </a:prstGeom>
        </p:spPr>
        <p:txBody>
          <a:bodyPr lIns="0" tIns="0" rIns="0" bIns="0"/>
          <a:lstStyle>
            <a:lvl1pPr indent="38100">
              <a:lnSpc>
                <a:spcPts val="1600"/>
              </a:lnSpc>
              <a:defRPr sz="1400">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Body Level One…"/>
          <p:cNvSpPr txBox="1">
            <a:spLocks noGrp="1"/>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39" name="Body Level One…"/>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Text Placeholder 4"/>
          <p:cNvSpPr>
            <a:spLocks noGrp="1"/>
          </p:cNvSpPr>
          <p:nvPr>
            <p:ph type="body" sz="quarter" idx="21"/>
          </p:nvPr>
        </p:nvSpPr>
        <p:spPr>
          <a:xfrm>
            <a:off x="6172200" y="1681163"/>
            <a:ext cx="5183188" cy="823914"/>
          </a:xfrm>
          <a:prstGeom prst="rect">
            <a:avLst/>
          </a:prstGeom>
        </p:spPr>
        <p:txBody>
          <a:bodyPr anchor="b"/>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Rectangle 12"/>
          <p:cNvSpPr/>
          <p:nvPr/>
        </p:nvSpPr>
        <p:spPr>
          <a:xfrm>
            <a:off x="1752600" y="762000"/>
            <a:ext cx="7543800" cy="152400"/>
          </a:xfrm>
          <a:prstGeom prst="rect">
            <a:avLst/>
          </a:prstGeom>
          <a:gradFill>
            <a:gsLst>
              <a:gs pos="0">
                <a:srgbClr val="297F3D">
                  <a:alpha val="99001"/>
                </a:srgbClr>
              </a:gs>
              <a:gs pos="100000">
                <a:srgbClr val="FFFFFF"/>
              </a:gs>
            </a:gsLst>
          </a:gradFill>
          <a:ln w="12700">
            <a:miter lim="400000"/>
          </a:ln>
        </p:spPr>
        <p:txBody>
          <a:bodyPr lIns="45718" tIns="45718" rIns="45718" bIns="45718" anchor="ctr"/>
          <a:lstStyle/>
          <a:p>
            <a:pPr>
              <a:defRPr>
                <a:latin typeface="Arial"/>
                <a:ea typeface="Arial"/>
                <a:cs typeface="Arial"/>
                <a:sym typeface="Arial"/>
              </a:defRPr>
            </a:pPr>
            <a:endParaRPr/>
          </a:p>
        </p:txBody>
      </p:sp>
      <p:sp>
        <p:nvSpPr>
          <p:cNvPr id="64" name="Title Text"/>
          <p:cNvSpPr txBox="1">
            <a:spLocks noGrp="1"/>
          </p:cNvSpPr>
          <p:nvPr>
            <p:ph type="title"/>
          </p:nvPr>
        </p:nvSpPr>
        <p:spPr>
          <a:xfrm>
            <a:off x="1676400" y="0"/>
            <a:ext cx="8229600" cy="762000"/>
          </a:xfrm>
          <a:prstGeom prst="rect">
            <a:avLst/>
          </a:prstGeom>
        </p:spPr>
        <p:txBody>
          <a:bodyPr anchor="b"/>
          <a:lstStyle>
            <a:lvl1pPr>
              <a:lnSpc>
                <a:spcPct val="100000"/>
              </a:lnSpc>
              <a:defRPr sz="3200">
                <a:latin typeface="Times New Roman"/>
                <a:ea typeface="Times New Roman"/>
                <a:cs typeface="Times New Roman"/>
                <a:sym typeface="Times New Roman"/>
              </a:defRPr>
            </a:lvl1pPr>
          </a:lstStyle>
          <a:p>
            <a:r>
              <a:t>Title Text</a:t>
            </a:r>
          </a:p>
        </p:txBody>
      </p:sp>
      <p:sp>
        <p:nvSpPr>
          <p:cNvPr id="65" name="Slide Number"/>
          <p:cNvSpPr txBox="1">
            <a:spLocks noGrp="1"/>
          </p:cNvSpPr>
          <p:nvPr>
            <p:ph type="sldNum" sz="quarter" idx="2"/>
          </p:nvPr>
        </p:nvSpPr>
        <p:spPr>
          <a:xfrm>
            <a:off x="9979662" y="6400800"/>
            <a:ext cx="231139" cy="225743"/>
          </a:xfrm>
          <a:prstGeom prst="rect">
            <a:avLst/>
          </a:prstGeom>
        </p:spPr>
        <p:txBody>
          <a:bodyPr anchor="t"/>
          <a:lstStyle>
            <a:lvl1pPr>
              <a:defRPr sz="1000">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72" name="Rectangle 12"/>
          <p:cNvSpPr/>
          <p:nvPr/>
        </p:nvSpPr>
        <p:spPr>
          <a:xfrm>
            <a:off x="1752600" y="762000"/>
            <a:ext cx="7543800" cy="152400"/>
          </a:xfrm>
          <a:prstGeom prst="rect">
            <a:avLst/>
          </a:prstGeom>
          <a:gradFill>
            <a:gsLst>
              <a:gs pos="0">
                <a:srgbClr val="297F3D">
                  <a:alpha val="99001"/>
                </a:srgbClr>
              </a:gs>
              <a:gs pos="100000">
                <a:srgbClr val="FFFFFF"/>
              </a:gs>
            </a:gsLst>
          </a:gradFill>
          <a:ln w="12700">
            <a:miter lim="400000"/>
          </a:ln>
        </p:spPr>
        <p:txBody>
          <a:bodyPr lIns="45718" tIns="45718" rIns="45718" bIns="45718" anchor="ctr"/>
          <a:lstStyle/>
          <a:p>
            <a:pPr>
              <a:defRPr>
                <a:latin typeface="Arial"/>
                <a:ea typeface="Arial"/>
                <a:cs typeface="Arial"/>
                <a:sym typeface="Arial"/>
              </a:defRPr>
            </a:pPr>
            <a:endParaRPr/>
          </a:p>
        </p:txBody>
      </p:sp>
      <p:sp>
        <p:nvSpPr>
          <p:cNvPr id="73" name="Title Text"/>
          <p:cNvSpPr txBox="1">
            <a:spLocks noGrp="1"/>
          </p:cNvSpPr>
          <p:nvPr>
            <p:ph type="title"/>
          </p:nvPr>
        </p:nvSpPr>
        <p:spPr>
          <a:xfrm>
            <a:off x="1676400" y="0"/>
            <a:ext cx="8229600" cy="762000"/>
          </a:xfrm>
          <a:prstGeom prst="rect">
            <a:avLst/>
          </a:prstGeom>
        </p:spPr>
        <p:txBody>
          <a:bodyPr anchor="b"/>
          <a:lstStyle>
            <a:lvl1pPr>
              <a:lnSpc>
                <a:spcPct val="100000"/>
              </a:lnSpc>
              <a:defRPr sz="3200">
                <a:latin typeface="Times New Roman"/>
                <a:ea typeface="Times New Roman"/>
                <a:cs typeface="Times New Roman"/>
                <a:sym typeface="Times New Roman"/>
              </a:defRPr>
            </a:lvl1pPr>
          </a:lstStyle>
          <a:p>
            <a:r>
              <a:t>Title Text</a:t>
            </a:r>
          </a:p>
        </p:txBody>
      </p:sp>
      <p:sp>
        <p:nvSpPr>
          <p:cNvPr id="74" name="Body Level One…"/>
          <p:cNvSpPr txBox="1">
            <a:spLocks noGrp="1"/>
          </p:cNvSpPr>
          <p:nvPr>
            <p:ph type="body" idx="1"/>
          </p:nvPr>
        </p:nvSpPr>
        <p:spPr>
          <a:xfrm>
            <a:off x="1524000" y="914400"/>
            <a:ext cx="8458200" cy="5562600"/>
          </a:xfrm>
          <a:prstGeom prst="rect">
            <a:avLst/>
          </a:prstGeom>
        </p:spPr>
        <p:txBody>
          <a:bodyPr/>
          <a:lstStyle>
            <a:lvl1pPr marL="342900" indent="-342900">
              <a:lnSpc>
                <a:spcPct val="100000"/>
              </a:lnSpc>
              <a:spcBef>
                <a:spcPts val="600"/>
              </a:spcBef>
              <a:buClr>
                <a:srgbClr val="000000"/>
              </a:buClr>
              <a:buSzPct val="75000"/>
              <a:buFont typeface="Times New Roman"/>
              <a:buChar char="●"/>
              <a:defRPr>
                <a:latin typeface="Times New Roman"/>
                <a:ea typeface="Times New Roman"/>
                <a:cs typeface="Times New Roman"/>
                <a:sym typeface="Times New Roman"/>
              </a:defRPr>
            </a:lvl1pPr>
            <a:lvl2pPr marL="790575" indent="-333375">
              <a:lnSpc>
                <a:spcPct val="100000"/>
              </a:lnSpc>
              <a:spcBef>
                <a:spcPts val="600"/>
              </a:spcBef>
              <a:buClr>
                <a:srgbClr val="000000"/>
              </a:buClr>
              <a:buSzPct val="75000"/>
              <a:buFont typeface="Times New Roman"/>
              <a:buChar char="–"/>
              <a:defRPr>
                <a:latin typeface="Times New Roman"/>
                <a:ea typeface="Times New Roman"/>
                <a:cs typeface="Times New Roman"/>
                <a:sym typeface="Times New Roman"/>
              </a:defRPr>
            </a:lvl2pPr>
            <a:lvl3pPr>
              <a:lnSpc>
                <a:spcPct val="100000"/>
              </a:lnSpc>
              <a:spcBef>
                <a:spcPts val="600"/>
              </a:spcBef>
              <a:buClr>
                <a:srgbClr val="000000"/>
              </a:buClr>
              <a:buSzPct val="65000"/>
              <a:buFont typeface="Times New Roman"/>
              <a:buChar char="▪"/>
              <a:defRPr>
                <a:latin typeface="Times New Roman"/>
                <a:ea typeface="Times New Roman"/>
                <a:cs typeface="Times New Roman"/>
                <a:sym typeface="Times New Roman"/>
              </a:defRPr>
            </a:lvl3pPr>
            <a:lvl4pPr marL="1691638" indent="-320038">
              <a:lnSpc>
                <a:spcPct val="100000"/>
              </a:lnSpc>
              <a:spcBef>
                <a:spcPts val="600"/>
              </a:spcBef>
              <a:buClr>
                <a:srgbClr val="000000"/>
              </a:buClr>
              <a:buFont typeface="Times New Roman"/>
              <a:buChar char="▪"/>
              <a:defRPr>
                <a:latin typeface="Times New Roman"/>
                <a:ea typeface="Times New Roman"/>
                <a:cs typeface="Times New Roman"/>
                <a:sym typeface="Times New Roman"/>
              </a:defRPr>
            </a:lvl4pPr>
            <a:lvl5pPr>
              <a:lnSpc>
                <a:spcPct val="100000"/>
              </a:lnSpc>
              <a:spcBef>
                <a:spcPts val="600"/>
              </a:spcBef>
              <a:buClr>
                <a:srgbClr val="000000"/>
              </a:buClr>
              <a:buSzPct val="80000"/>
              <a:buFont typeface="Times New Roman"/>
              <a:buChar char="▪"/>
              <a:defRPr>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xfrm>
            <a:off x="9979662" y="6400800"/>
            <a:ext cx="231139" cy="225743"/>
          </a:xfrm>
          <a:prstGeom prst="rect">
            <a:avLst/>
          </a:prstGeom>
        </p:spPr>
        <p:txBody>
          <a:bodyPr anchor="t"/>
          <a:lstStyle>
            <a:lvl1pPr>
              <a:defRPr sz="1000">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83" name="Body Level One…"/>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14761"/>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35.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24.xml"/><Relationship Id="rId4" Type="http://schemas.openxmlformats.org/officeDocument/2006/relationships/slide" Target="slide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L"/>
          <p:cNvSpPr txBox="1">
            <a:spLocks noGrp="1"/>
          </p:cNvSpPr>
          <p:nvPr>
            <p:ph type="title"/>
          </p:nvPr>
        </p:nvSpPr>
        <p:spPr>
          <a:prstGeom prst="rect">
            <a:avLst/>
          </a:prstGeom>
        </p:spPr>
        <p:txBody>
          <a:bodyPr/>
          <a:lstStyle/>
          <a:p>
            <a:r>
              <a:t>PLL</a:t>
            </a:r>
          </a:p>
        </p:txBody>
      </p:sp>
      <p:sp>
        <p:nvSpPr>
          <p:cNvPr id="141" name="Santhosh R Chavalla"/>
          <p:cNvSpPr txBox="1">
            <a:spLocks noGrp="1"/>
          </p:cNvSpPr>
          <p:nvPr>
            <p:ph type="body" sz="quarter" idx="1"/>
          </p:nvPr>
        </p:nvSpPr>
        <p:spPr>
          <a:prstGeom prst="rect">
            <a:avLst/>
          </a:prstGeom>
        </p:spPr>
        <p:txBody>
          <a:bodyPr/>
          <a:lstStyle/>
          <a:p>
            <a:r>
              <a:t>Santhosh R Chavalla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 name="op_wvfm_vctr_init_1p2.png" descr="op_wvfm_vctr_init_1p2.png"/>
          <p:cNvPicPr>
            <a:picLocks noChangeAspect="1"/>
          </p:cNvPicPr>
          <p:nvPr/>
        </p:nvPicPr>
        <p:blipFill>
          <a:blip r:embed="rId2"/>
          <a:srcRect t="17265" b="4644"/>
          <a:stretch>
            <a:fillRect/>
          </a:stretch>
        </p:blipFill>
        <p:spPr>
          <a:xfrm>
            <a:off x="0" y="1184040"/>
            <a:ext cx="12192000" cy="5355423"/>
          </a:xfrm>
          <a:prstGeom prst="rect">
            <a:avLst/>
          </a:prstGeom>
          <a:ln w="12700">
            <a:miter lim="400000"/>
          </a:ln>
        </p:spPr>
      </p:pic>
      <p:sp>
        <p:nvSpPr>
          <p:cNvPr id="311" name="vctrl initial condition=1.2V"/>
          <p:cNvSpPr txBox="1"/>
          <p:nvPr/>
        </p:nvSpPr>
        <p:spPr>
          <a:xfrm>
            <a:off x="74388" y="130949"/>
            <a:ext cx="2689953"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vctrl initial condition=1.2V</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vctrl initial condition= 0.4 V"/>
          <p:cNvSpPr txBox="1"/>
          <p:nvPr/>
        </p:nvSpPr>
        <p:spPr>
          <a:xfrm>
            <a:off x="74388" y="130949"/>
            <a:ext cx="2816978"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vctrl initial condition= 0.4 V</a:t>
            </a:r>
          </a:p>
        </p:txBody>
      </p:sp>
      <p:pic>
        <p:nvPicPr>
          <p:cNvPr id="314" name="op_wvfm_vctrl_init_0p4.png" descr="op_wvfm_vctrl_init_0p4.png"/>
          <p:cNvPicPr>
            <a:picLocks noChangeAspect="1"/>
          </p:cNvPicPr>
          <p:nvPr/>
        </p:nvPicPr>
        <p:blipFill>
          <a:blip r:embed="rId2"/>
          <a:srcRect t="17060" b="4566"/>
          <a:stretch>
            <a:fillRect/>
          </a:stretch>
        </p:blipFill>
        <p:spPr>
          <a:xfrm>
            <a:off x="0" y="1170018"/>
            <a:ext cx="12192000" cy="53748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hase Noise"/>
          <p:cNvSpPr txBox="1">
            <a:spLocks noGrp="1"/>
          </p:cNvSpPr>
          <p:nvPr>
            <p:ph type="title"/>
          </p:nvPr>
        </p:nvSpPr>
        <p:spPr>
          <a:prstGeom prst="rect">
            <a:avLst/>
          </a:prstGeom>
        </p:spPr>
        <p:txBody>
          <a:bodyPr/>
          <a:lstStyle/>
          <a:p>
            <a:r>
              <a:t>Phase Noise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VCO"/>
          <p:cNvSpPr txBox="1">
            <a:spLocks noGrp="1"/>
          </p:cNvSpPr>
          <p:nvPr>
            <p:ph type="title"/>
          </p:nvPr>
        </p:nvSpPr>
        <p:spPr>
          <a:prstGeom prst="rect">
            <a:avLst/>
          </a:prstGeom>
        </p:spPr>
        <p:txBody>
          <a:bodyPr/>
          <a:lstStyle/>
          <a:p>
            <a:r>
              <a:t>VCO</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step1_un_cox_tb.png" descr="step1_un_cox_tb.png"/>
          <p:cNvPicPr>
            <a:picLocks noChangeAspect="1"/>
          </p:cNvPicPr>
          <p:nvPr/>
        </p:nvPicPr>
        <p:blipFill>
          <a:blip r:embed="rId2"/>
          <a:srcRect l="19493" t="28254" b="13232"/>
          <a:stretch>
            <a:fillRect/>
          </a:stretch>
        </p:blipFill>
        <p:spPr>
          <a:xfrm>
            <a:off x="117418" y="1733199"/>
            <a:ext cx="9815362" cy="4012850"/>
          </a:xfrm>
          <a:prstGeom prst="rect">
            <a:avLst/>
          </a:prstGeom>
          <a:ln w="12700">
            <a:miter lim="400000"/>
          </a:ln>
        </p:spPr>
      </p:pic>
      <p:sp>
        <p:nvSpPr>
          <p:cNvPr id="339" name="Step:1…"/>
          <p:cNvSpPr txBox="1"/>
          <p:nvPr/>
        </p:nvSpPr>
        <p:spPr>
          <a:xfrm>
            <a:off x="69399" y="234533"/>
            <a:ext cx="6711215" cy="1209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Step:1 </a:t>
            </a:r>
          </a:p>
          <a:p>
            <a:r>
              <a:t>dc simulation &gt; results &gt; print &gt; DC operating points &gt; select FET</a:t>
            </a:r>
          </a:p>
          <a:p>
            <a:r>
              <a:t>verify that both are in sat region (region 1,2(saturation),3)</a:t>
            </a:r>
          </a:p>
          <a:p>
            <a:r>
              <a:t>take betaeff, cgs, cgsov (theory from Rabaey)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tep:2…"/>
          <p:cNvSpPr txBox="1"/>
          <p:nvPr/>
        </p:nvSpPr>
        <p:spPr>
          <a:xfrm>
            <a:off x="2048" y="244271"/>
            <a:ext cx="12187904" cy="232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Step:2</a:t>
            </a:r>
          </a:p>
          <a:p>
            <a:r>
              <a:t>vctrl=0.8v </a:t>
            </a:r>
          </a:p>
          <a:p>
            <a:r>
              <a:t>ran the setup(dc simulation) with min sized FETS</a:t>
            </a:r>
          </a:p>
          <a:p>
            <a:r>
              <a:t>NMOS not in saturation due to large drop across VDS of PMOS</a:t>
            </a:r>
          </a:p>
          <a:p>
            <a:r>
              <a:t>increased PFET size to pump more current in the ckt, hence drop across NMOS will increase (NMOS size kept same)</a:t>
            </a:r>
          </a:p>
          <a:p>
            <a:endParaRPr/>
          </a:p>
          <a:p>
            <a:r>
              <a:t>As expected current increased </a:t>
            </a:r>
            <a:r>
              <a:rPr>
                <a:solidFill>
                  <a:srgbClr val="FF2600"/>
                </a:solidFill>
              </a:rPr>
              <a:t>(show by writing eq)</a:t>
            </a:r>
            <a:r>
              <a:t>, drop acros VDSp decreased and VDSn increased and NMOS now in saturation, note down this current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 name="step2_cur_mir_sizes.png" descr="step2_cur_mir_sizes.png"/>
          <p:cNvPicPr>
            <a:picLocks noChangeAspect="1"/>
          </p:cNvPicPr>
          <p:nvPr/>
        </p:nvPicPr>
        <p:blipFill>
          <a:blip r:embed="rId2"/>
          <a:srcRect l="27329" t="22306" r="6009" b="4419"/>
          <a:stretch>
            <a:fillRect/>
          </a:stretch>
        </p:blipFill>
        <p:spPr>
          <a:xfrm>
            <a:off x="2032396" y="1093264"/>
            <a:ext cx="8127360" cy="5025160"/>
          </a:xfrm>
          <a:prstGeom prst="rect">
            <a:avLst/>
          </a:prstGeom>
          <a:ln w="12700">
            <a:miter lim="400000"/>
          </a:ln>
        </p:spPr>
      </p:pic>
      <p:sp>
        <p:nvSpPr>
          <p:cNvPr id="349" name="from dc simulations&gt;print dc operating point&gt;Id=43.27uA…"/>
          <p:cNvSpPr txBox="1"/>
          <p:nvPr/>
        </p:nvSpPr>
        <p:spPr>
          <a:xfrm>
            <a:off x="1997024" y="238725"/>
            <a:ext cx="5841686" cy="650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from dc simulations&gt;print dc operating point&gt;Id=43.27uA</a:t>
            </a:r>
          </a:p>
          <a:p>
            <a:r>
              <a:t>NMOS in saturation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current_starved_vco.png" descr="current_starved_vco.png"/>
          <p:cNvPicPr>
            <a:picLocks noChangeAspect="1"/>
          </p:cNvPicPr>
          <p:nvPr/>
        </p:nvPicPr>
        <p:blipFill>
          <a:blip r:embed="rId2"/>
          <a:srcRect l="19818" t="20843" b="3739"/>
          <a:stretch>
            <a:fillRect/>
          </a:stretch>
        </p:blipFill>
        <p:spPr>
          <a:xfrm>
            <a:off x="314873" y="435768"/>
            <a:ext cx="11315299" cy="5986642"/>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 name="vco_op_wvfm.png" descr="vco_op_wvfm.png"/>
          <p:cNvPicPr>
            <a:picLocks noChangeAspect="1"/>
          </p:cNvPicPr>
          <p:nvPr/>
        </p:nvPicPr>
        <p:blipFill>
          <a:blip r:embed="rId2"/>
          <a:srcRect t="17033" b="4048"/>
          <a:stretch>
            <a:fillRect/>
          </a:stretch>
        </p:blipFill>
        <p:spPr>
          <a:xfrm>
            <a:off x="0" y="1168190"/>
            <a:ext cx="12192000" cy="5412183"/>
          </a:xfrm>
          <a:prstGeom prst="rect">
            <a:avLst/>
          </a:prstGeom>
          <a:ln w="12700">
            <a:miter lim="400000"/>
          </a:ln>
        </p:spPr>
      </p:pic>
      <p:sp>
        <p:nvSpPr>
          <p:cNvPr id="364" name="VCO_Output Waveform"/>
          <p:cNvSpPr txBox="1"/>
          <p:nvPr/>
        </p:nvSpPr>
        <p:spPr>
          <a:xfrm>
            <a:off x="108837" y="675241"/>
            <a:ext cx="2509574"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VCO_Output Waveform</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 name="id(copied)vsvd_same_fet.png" descr="id(copied)vsvd_same_fet.png"/>
          <p:cNvPicPr>
            <a:picLocks noChangeAspect="1"/>
          </p:cNvPicPr>
          <p:nvPr/>
        </p:nvPicPr>
        <p:blipFill>
          <a:blip r:embed="rId2"/>
          <a:srcRect t="14443" b="3764"/>
          <a:stretch>
            <a:fillRect/>
          </a:stretch>
        </p:blipFill>
        <p:spPr>
          <a:xfrm>
            <a:off x="0" y="990520"/>
            <a:ext cx="12192000" cy="5609279"/>
          </a:xfrm>
          <a:prstGeom prst="rect">
            <a:avLst/>
          </a:prstGeom>
          <a:ln w="12700">
            <a:miter lim="400000"/>
          </a:ln>
        </p:spPr>
      </p:pic>
      <p:sp>
        <p:nvSpPr>
          <p:cNvPr id="367" name="id (copied current mirror,original),vdrain of copied current mirror)"/>
          <p:cNvSpPr txBox="1"/>
          <p:nvPr/>
        </p:nvSpPr>
        <p:spPr>
          <a:xfrm>
            <a:off x="210353" y="522968"/>
            <a:ext cx="6583520"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id (copied current mirror,original),vdrain of copied current mirror)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ontents"/>
          <p:cNvSpPr txBox="1">
            <a:spLocks noGrp="1"/>
          </p:cNvSpPr>
          <p:nvPr>
            <p:ph type="title"/>
          </p:nvPr>
        </p:nvSpPr>
        <p:spPr>
          <a:xfrm>
            <a:off x="838200" y="34925"/>
            <a:ext cx="10515600" cy="1325563"/>
          </a:xfrm>
          <a:prstGeom prst="rect">
            <a:avLst/>
          </a:prstGeom>
        </p:spPr>
        <p:txBody>
          <a:bodyPr/>
          <a:lstStyle/>
          <a:p>
            <a:r>
              <a:t>Contents</a:t>
            </a:r>
          </a:p>
        </p:txBody>
      </p:sp>
      <p:sp>
        <p:nvSpPr>
          <p:cNvPr id="144" name="Background Theory: Textbook, Project…"/>
          <p:cNvSpPr txBox="1">
            <a:spLocks noGrp="1"/>
          </p:cNvSpPr>
          <p:nvPr>
            <p:ph type="body" idx="1"/>
          </p:nvPr>
        </p:nvSpPr>
        <p:spPr>
          <a:xfrm>
            <a:off x="825500" y="1175788"/>
            <a:ext cx="10849774" cy="5442951"/>
          </a:xfrm>
          <a:prstGeom prst="rect">
            <a:avLst/>
          </a:prstGeom>
        </p:spPr>
        <p:txBody>
          <a:bodyPr/>
          <a:lstStyle/>
          <a:p>
            <a:r>
              <a:rPr u="sng">
                <a:solidFill>
                  <a:srgbClr val="0000FF"/>
                </a:solidFill>
                <a:uFill>
                  <a:solidFill>
                    <a:srgbClr val="0000FF"/>
                  </a:solidFill>
                </a:uFill>
                <a:hlinkClick r:id="rId2" action="ppaction://hlinksldjump"/>
              </a:rPr>
              <a:t>Simulations</a:t>
            </a:r>
            <a:r>
              <a:t>:</a:t>
            </a:r>
          </a:p>
          <a:p>
            <a:pPr marL="374315" indent="-374315">
              <a:buFontTx/>
              <a:buAutoNum type="arabicPeriod"/>
            </a:pPr>
            <a:r>
              <a:rPr u="sng">
                <a:solidFill>
                  <a:srgbClr val="0000FF"/>
                </a:solidFill>
                <a:uFill>
                  <a:solidFill>
                    <a:srgbClr val="0000FF"/>
                  </a:solidFill>
                </a:uFill>
                <a:hlinkClick r:id="rId3" action="ppaction://hlinksldjump"/>
              </a:rPr>
              <a:t>Complete</a:t>
            </a:r>
            <a:r>
              <a:t> PLL</a:t>
            </a:r>
          </a:p>
          <a:p>
            <a:pPr marL="374315" indent="-374315">
              <a:buFontTx/>
              <a:buAutoNum type="arabicPeriod"/>
            </a:pPr>
            <a:r>
              <a:rPr u="sng">
                <a:solidFill>
                  <a:srgbClr val="0000FF"/>
                </a:solidFill>
                <a:uFill>
                  <a:solidFill>
                    <a:srgbClr val="0000FF"/>
                  </a:solidFill>
                </a:uFill>
                <a:hlinkClick r:id="rId4" action="ppaction://hlinksldjump"/>
              </a:rPr>
              <a:t>VCO</a:t>
            </a:r>
          </a:p>
          <a:p>
            <a:pPr marL="374315" indent="-374315">
              <a:buFontTx/>
              <a:buAutoNum type="arabicPeriod"/>
            </a:pPr>
            <a:r>
              <a:rPr u="sng">
                <a:solidFill>
                  <a:srgbClr val="0000FF"/>
                </a:solidFill>
                <a:uFill>
                  <a:solidFill>
                    <a:srgbClr val="0000FF"/>
                  </a:solidFill>
                </a:uFill>
                <a:hlinkClick r:id="rId5" action="ppaction://hlinksldjump"/>
              </a:rPr>
              <a:t>Charge</a:t>
            </a:r>
            <a:r>
              <a:t> Pump/Loop Filter</a:t>
            </a:r>
          </a:p>
          <a:p>
            <a:pPr marL="374315" indent="-374315">
              <a:buFontTx/>
              <a:buAutoNum type="arabicPeriod"/>
            </a:pPr>
            <a:r>
              <a:rPr u="sng">
                <a:solidFill>
                  <a:srgbClr val="0000FF"/>
                </a:solidFill>
                <a:uFill>
                  <a:solidFill>
                    <a:srgbClr val="0000FF"/>
                  </a:solidFill>
                </a:uFill>
                <a:hlinkClick r:id="rId6" action="ppaction://hlinksldjump"/>
              </a:rPr>
              <a:t>PFD</a:t>
            </a:r>
          </a:p>
          <a:p>
            <a:pPr marL="374315" indent="-374315">
              <a:buFontTx/>
              <a:buAutoNum type="arabicPeriod"/>
            </a:pPr>
            <a:r>
              <a:rPr u="sng">
                <a:solidFill>
                  <a:srgbClr val="0000FF"/>
                </a:solidFill>
                <a:uFill>
                  <a:solidFill>
                    <a:srgbClr val="0000FF"/>
                  </a:solidFill>
                </a:uFill>
                <a:hlinkClick r:id="rId7" action="ppaction://hlinksldjump"/>
              </a:rPr>
              <a:t>Frequency</a:t>
            </a:r>
            <a:r>
              <a:t> Divider</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Designed for 400MHz @ 0.8V got 400MHz @895mV"/>
          <p:cNvSpPr txBox="1"/>
          <p:nvPr/>
        </p:nvSpPr>
        <p:spPr>
          <a:xfrm>
            <a:off x="144706" y="64331"/>
            <a:ext cx="5460277"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Designed for 400MHz @ 0.8V got 400MHz @895mV</a:t>
            </a:r>
          </a:p>
        </p:txBody>
      </p:sp>
      <p:pic>
        <p:nvPicPr>
          <p:cNvPr id="370" name="vco_freq_kvco.png" descr="vco_freq_kvco.png"/>
          <p:cNvPicPr>
            <a:picLocks noChangeAspect="1"/>
          </p:cNvPicPr>
          <p:nvPr/>
        </p:nvPicPr>
        <p:blipFill>
          <a:blip r:embed="rId2"/>
          <a:srcRect t="17259" b="3956"/>
          <a:stretch>
            <a:fillRect/>
          </a:stretch>
        </p:blipFill>
        <p:spPr>
          <a:xfrm>
            <a:off x="0" y="1183641"/>
            <a:ext cx="12192000" cy="5403008"/>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 name="pss_vco.png" descr="pss_vco.png"/>
          <p:cNvPicPr>
            <a:picLocks noChangeAspect="1"/>
          </p:cNvPicPr>
          <p:nvPr/>
        </p:nvPicPr>
        <p:blipFill>
          <a:blip r:embed="rId2"/>
          <a:srcRect l="20701" t="2342" r="57466" b="4350"/>
          <a:stretch>
            <a:fillRect/>
          </a:stretch>
        </p:blipFill>
        <p:spPr>
          <a:xfrm>
            <a:off x="6384674" y="229592"/>
            <a:ext cx="2661783" cy="6399002"/>
          </a:xfrm>
          <a:prstGeom prst="rect">
            <a:avLst/>
          </a:prstGeom>
          <a:ln w="12700">
            <a:miter lim="400000"/>
          </a:ln>
        </p:spPr>
      </p:pic>
      <p:pic>
        <p:nvPicPr>
          <p:cNvPr id="373" name="pnoise_vco.png" descr="pnoise_vco.png"/>
          <p:cNvPicPr>
            <a:picLocks noChangeAspect="1"/>
          </p:cNvPicPr>
          <p:nvPr/>
        </p:nvPicPr>
        <p:blipFill>
          <a:blip r:embed="rId3"/>
          <a:srcRect l="20772" t="2532" r="57357" b="6234"/>
          <a:stretch>
            <a:fillRect/>
          </a:stretch>
        </p:blipFill>
        <p:spPr>
          <a:xfrm>
            <a:off x="9314341" y="300632"/>
            <a:ext cx="2666465" cy="6256711"/>
          </a:xfrm>
          <a:prstGeom prst="rect">
            <a:avLst/>
          </a:prstGeom>
          <a:ln w="12700">
            <a:miter lim="400000"/>
          </a:ln>
        </p:spPr>
      </p:pic>
      <p:sp>
        <p:nvSpPr>
          <p:cNvPr id="374" name="Now, in order to simulate the VCO Phase-Noise we need to perform the PSS, PNoise simulations.…"/>
          <p:cNvSpPr txBox="1">
            <a:spLocks noGrp="1"/>
          </p:cNvSpPr>
          <p:nvPr>
            <p:ph type="body" idx="4294967295"/>
          </p:nvPr>
        </p:nvSpPr>
        <p:spPr>
          <a:xfrm>
            <a:off x="113298" y="174625"/>
            <a:ext cx="5668096" cy="6508750"/>
          </a:xfrm>
          <a:prstGeom prst="rect">
            <a:avLst/>
          </a:prstGeom>
        </p:spPr>
        <p:txBody>
          <a:bodyPr/>
          <a:lstStyle/>
          <a:p>
            <a:pPr marL="393192" indent="-273050" defTabSz="393192">
              <a:lnSpc>
                <a:spcPct val="100000"/>
              </a:lnSpc>
              <a:spcBef>
                <a:spcPts val="1300"/>
              </a:spcBef>
              <a:buClr>
                <a:srgbClr val="000000"/>
              </a:buClr>
              <a:buFont typeface="Times Roman"/>
              <a:buAutoNum type="arabicPeriod"/>
              <a:defRPr sz="1720">
                <a:latin typeface="Times New Roman"/>
                <a:ea typeface="Times New Roman"/>
                <a:cs typeface="Times New Roman"/>
                <a:sym typeface="Times New Roman"/>
              </a:defRPr>
            </a:pPr>
            <a:r>
              <a:t>Now, in order to simulate the VCO Phase-Noise we need to perform the PSS, PNoise simulations.</a:t>
            </a:r>
          </a:p>
          <a:p>
            <a:pPr marL="393192" indent="-273050" defTabSz="393192">
              <a:lnSpc>
                <a:spcPct val="100000"/>
              </a:lnSpc>
              <a:spcBef>
                <a:spcPts val="1300"/>
              </a:spcBef>
              <a:buClr>
                <a:srgbClr val="000000"/>
              </a:buClr>
              <a:buFont typeface="Times Roman"/>
              <a:buAutoNum type="arabicPeriod"/>
              <a:defRPr sz="1720">
                <a:latin typeface="Times New Roman"/>
                <a:ea typeface="Times New Roman"/>
                <a:cs typeface="Times New Roman"/>
                <a:sym typeface="Times New Roman"/>
              </a:defRPr>
            </a:pPr>
            <a:r>
              <a:t>For the PSS simulation, in the ADE window click on the AC,DC,Tran icon on the right pane. Choose the ‘pss’ simulation type, pick the parameters using those shown in Figure. </a:t>
            </a:r>
          </a:p>
          <a:p>
            <a:pPr marL="393192" indent="-273050" defTabSz="393192">
              <a:lnSpc>
                <a:spcPct val="100000"/>
              </a:lnSpc>
              <a:spcBef>
                <a:spcPts val="1300"/>
              </a:spcBef>
              <a:buClr>
                <a:srgbClr val="000000"/>
              </a:buClr>
              <a:buFont typeface="Times Roman"/>
              <a:buAutoNum type="arabicPeriod"/>
              <a:defRPr sz="1720">
                <a:latin typeface="Times New Roman"/>
                <a:ea typeface="Times New Roman"/>
                <a:cs typeface="Times New Roman"/>
                <a:sym typeface="Times New Roman"/>
              </a:defRPr>
            </a:pPr>
            <a:r>
              <a:t>It is critical to note that the beat frequency here is the target frequency of the VCO and the reason we have to check the ‘oscillator’ option and select ‘vout’, ’gnd’ terminals from the schematic is because by default PSS simulation expects a differential output. </a:t>
            </a:r>
          </a:p>
          <a:p>
            <a:pPr marL="393192" indent="-273050" defTabSz="393192">
              <a:lnSpc>
                <a:spcPct val="100000"/>
              </a:lnSpc>
              <a:spcBef>
                <a:spcPts val="1300"/>
              </a:spcBef>
              <a:buClr>
                <a:srgbClr val="000000"/>
              </a:buClr>
              <a:buFont typeface="Times Roman"/>
              <a:buAutoNum type="arabicPeriod"/>
              <a:defRPr sz="1720">
                <a:latin typeface="Times New Roman"/>
                <a:ea typeface="Times New Roman"/>
                <a:cs typeface="Times New Roman"/>
                <a:sym typeface="Times New Roman"/>
              </a:defRPr>
            </a:pPr>
            <a:r>
              <a:t>To run the PNoise simulation, in the ADE window click on the AC,DC, Tran icon on the right pane. Choose the ‘pss’ simulation type, pick the parameters using those shown in Figure 7.24(b). </a:t>
            </a:r>
          </a:p>
          <a:p>
            <a:pPr marL="461454" indent="-341312" defTabSz="393192">
              <a:lnSpc>
                <a:spcPct val="100000"/>
              </a:lnSpc>
              <a:spcBef>
                <a:spcPts val="1300"/>
              </a:spcBef>
              <a:buClr>
                <a:srgbClr val="000000"/>
              </a:buClr>
              <a:buFont typeface="Times Roman"/>
              <a:buAutoNum type="arabicPeriod"/>
              <a:defRPr sz="1376">
                <a:latin typeface="Times Roman"/>
                <a:ea typeface="Times Roman"/>
                <a:cs typeface="Times Roman"/>
                <a:sym typeface="Times Roman"/>
              </a:defRPr>
            </a:pPr>
            <a:r>
              <a:rPr sz="1720">
                <a:latin typeface="Times New Roman"/>
                <a:ea typeface="Times New Roman"/>
                <a:cs typeface="Times New Roman"/>
                <a:sym typeface="Times New Roman"/>
              </a:rPr>
              <a:t>Its critical to note that the phase-noise in the VCO is only dominant in the low-pass thus we limit our simulation frequency range to be from 1kHz to 10MHz as after the 10MHz the phase-noise will not cause any significant degradation to oscillator output performance. </a:t>
            </a:r>
            <a:br/>
            <a:b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Note: To view the PNoise simulation results in the main ADE window click on Results → Direct Plot → Main Form at which a window like Figure 7.25. Choose ‘Phase-Noise’ and click on the ‘Plot’ button."/>
          <p:cNvSpPr txBox="1">
            <a:spLocks noGrp="1"/>
          </p:cNvSpPr>
          <p:nvPr>
            <p:ph type="body" idx="1"/>
          </p:nvPr>
        </p:nvSpPr>
        <p:spPr>
          <a:xfrm>
            <a:off x="165100" y="174625"/>
            <a:ext cx="5616294" cy="6508750"/>
          </a:xfrm>
          <a:prstGeom prst="rect">
            <a:avLst/>
          </a:prstGeom>
        </p:spPr>
        <p:txBody>
          <a:bodyPr/>
          <a:lstStyle/>
          <a:p>
            <a:pPr marL="536575" indent="-396875" defTabSz="457200">
              <a:lnSpc>
                <a:spcPct val="100000"/>
              </a:lnSpc>
              <a:spcBef>
                <a:spcPts val="1600"/>
              </a:spcBef>
              <a:buClr>
                <a:srgbClr val="000000"/>
              </a:buClr>
              <a:buFont typeface="Times Roman"/>
              <a:buAutoNum type="arabicPeriod"/>
              <a:defRPr sz="1600">
                <a:latin typeface="Times Roman"/>
                <a:ea typeface="Times Roman"/>
                <a:cs typeface="Times Roman"/>
                <a:sym typeface="Times Roman"/>
              </a:defRPr>
            </a:pPr>
            <a:r>
              <a:rPr sz="2000">
                <a:latin typeface="Times New Roman"/>
                <a:ea typeface="Times New Roman"/>
                <a:cs typeface="Times New Roman"/>
                <a:sym typeface="Times New Roman"/>
              </a:rPr>
              <a:t>Note: To view the PNoise simulation results in the main ADE window click on Results → Direct Plot → Main Form at which a window like Figure 7.25. Choose ‘Phase-Noise’ and click on the ‘Plot’ button. </a:t>
            </a:r>
            <a:br/>
            <a:endParaRPr/>
          </a:p>
        </p:txBody>
      </p:sp>
      <p:pic>
        <p:nvPicPr>
          <p:cNvPr id="377" name="Screen Shot 2023-03-02 at 11.56.52 AM.png" descr="Screen Shot 2023-03-02 at 11.56.52 AM.png"/>
          <p:cNvPicPr>
            <a:picLocks noChangeAspect="1"/>
          </p:cNvPicPr>
          <p:nvPr/>
        </p:nvPicPr>
        <p:blipFill>
          <a:blip r:embed="rId2"/>
          <a:stretch>
            <a:fillRect/>
          </a:stretch>
        </p:blipFill>
        <p:spPr>
          <a:xfrm>
            <a:off x="8242455" y="1198760"/>
            <a:ext cx="2796288" cy="3388442"/>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vco_phase_noise.png" descr="vco_phase_noise.png"/>
          <p:cNvPicPr>
            <a:picLocks noChangeAspect="1"/>
          </p:cNvPicPr>
          <p:nvPr/>
        </p:nvPicPr>
        <p:blipFill>
          <a:blip r:embed="rId2"/>
          <a:srcRect t="17042"/>
          <a:stretch>
            <a:fillRect/>
          </a:stretch>
        </p:blipFill>
        <p:spPr>
          <a:xfrm>
            <a:off x="0" y="1156063"/>
            <a:ext cx="12192000" cy="5689237"/>
          </a:xfrm>
          <a:prstGeom prst="rect">
            <a:avLst/>
          </a:prstGeom>
          <a:ln w="12700">
            <a:miter lim="400000"/>
          </a:ln>
        </p:spPr>
      </p:pic>
      <p:sp>
        <p:nvSpPr>
          <p:cNvPr id="380" name="-87.4dBc/Hz @1 MHz offset"/>
          <p:cNvSpPr txBox="1"/>
          <p:nvPr/>
        </p:nvSpPr>
        <p:spPr>
          <a:xfrm>
            <a:off x="93906" y="627380"/>
            <a:ext cx="2936636"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-87.4dBc/Hz @1 MHz offset</a:t>
            </a:r>
          </a:p>
        </p:txBody>
      </p:sp>
      <p:sp>
        <p:nvSpPr>
          <p:cNvPr id="381" name="VCO Phase noise"/>
          <p:cNvSpPr txBox="1"/>
          <p:nvPr/>
        </p:nvSpPr>
        <p:spPr>
          <a:xfrm>
            <a:off x="4367493" y="94641"/>
            <a:ext cx="1921218"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VCO Phase noise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harge Pump + Loop filter"/>
          <p:cNvSpPr txBox="1">
            <a:spLocks noGrp="1"/>
          </p:cNvSpPr>
          <p:nvPr>
            <p:ph type="title"/>
          </p:nvPr>
        </p:nvSpPr>
        <p:spPr>
          <a:prstGeom prst="rect">
            <a:avLst/>
          </a:prstGeom>
        </p:spPr>
        <p:txBody>
          <a:bodyPr/>
          <a:lstStyle/>
          <a:p>
            <a:r>
              <a:t>Charge Pump + Loop filter</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tep:1…"/>
          <p:cNvSpPr txBox="1">
            <a:spLocks noGrp="1"/>
          </p:cNvSpPr>
          <p:nvPr>
            <p:ph type="body" idx="1"/>
          </p:nvPr>
        </p:nvSpPr>
        <p:spPr>
          <a:xfrm>
            <a:off x="313452" y="340701"/>
            <a:ext cx="11565096" cy="6176598"/>
          </a:xfrm>
          <a:prstGeom prst="rect">
            <a:avLst/>
          </a:prstGeom>
        </p:spPr>
        <p:txBody>
          <a:bodyPr/>
          <a:lstStyle/>
          <a:p>
            <a:pPr marL="130342" indent="-130342" defTabSz="457200">
              <a:lnSpc>
                <a:spcPct val="100000"/>
              </a:lnSpc>
              <a:spcBef>
                <a:spcPts val="0"/>
              </a:spcBef>
              <a:buFontTx/>
              <a:defRPr sz="2000">
                <a:solidFill>
                  <a:srgbClr val="222222"/>
                </a:solidFill>
                <a:latin typeface="Arial"/>
                <a:ea typeface="Arial"/>
                <a:cs typeface="Arial"/>
                <a:sym typeface="Arial"/>
              </a:defRPr>
            </a:pPr>
            <a:r>
              <a:t>Step:1</a:t>
            </a:r>
          </a:p>
          <a:p>
            <a:pPr marL="0" indent="0" defTabSz="457200">
              <a:lnSpc>
                <a:spcPct val="100000"/>
              </a:lnSpc>
              <a:spcBef>
                <a:spcPts val="0"/>
              </a:spcBef>
              <a:buSzTx/>
              <a:buFontTx/>
              <a:buNone/>
              <a:defRPr sz="2000">
                <a:solidFill>
                  <a:srgbClr val="222222"/>
                </a:solidFill>
                <a:latin typeface="Arial"/>
                <a:ea typeface="Arial"/>
                <a:cs typeface="Arial"/>
                <a:sym typeface="Arial"/>
              </a:defRPr>
            </a:pPr>
            <a:r>
              <a:t>draw current mirror circuit and optimize vgate of NMOS for both devices to be in saturation region</a:t>
            </a:r>
          </a:p>
          <a:p>
            <a:pPr marL="0" indent="0" defTabSz="457200">
              <a:lnSpc>
                <a:spcPct val="100000"/>
              </a:lnSpc>
              <a:spcBef>
                <a:spcPts val="0"/>
              </a:spcBef>
              <a:buSzTx/>
              <a:buFontTx/>
              <a:buNone/>
              <a:defRPr sz="2000">
                <a:solidFill>
                  <a:srgbClr val="222222"/>
                </a:solidFill>
                <a:latin typeface="Arial"/>
                <a:ea typeface="Arial"/>
                <a:cs typeface="Arial"/>
                <a:sym typeface="Arial"/>
              </a:defRPr>
            </a:pPr>
            <a:r>
              <a:t>target current in the ckt to be very large 100's of uA</a:t>
            </a:r>
          </a:p>
          <a:p>
            <a:pPr marL="0" indent="0" defTabSz="457200">
              <a:lnSpc>
                <a:spcPct val="100000"/>
              </a:lnSpc>
              <a:spcBef>
                <a:spcPts val="0"/>
              </a:spcBef>
              <a:buSzTx/>
              <a:buFontTx/>
              <a:buNone/>
              <a:defRPr sz="2000">
                <a:solidFill>
                  <a:srgbClr val="222222"/>
                </a:solidFill>
                <a:latin typeface="Arial"/>
                <a:ea typeface="Arial"/>
                <a:cs typeface="Arial"/>
                <a:sym typeface="Arial"/>
              </a:defRPr>
            </a:pPr>
            <a:endParaRPr/>
          </a:p>
          <a:p>
            <a:pPr marL="130342" indent="-130342" defTabSz="457200">
              <a:lnSpc>
                <a:spcPct val="100000"/>
              </a:lnSpc>
              <a:spcBef>
                <a:spcPts val="0"/>
              </a:spcBef>
              <a:buFontTx/>
              <a:defRPr sz="2000">
                <a:solidFill>
                  <a:srgbClr val="222222"/>
                </a:solidFill>
                <a:latin typeface="Arial"/>
                <a:ea typeface="Arial"/>
                <a:cs typeface="Arial"/>
                <a:sym typeface="Arial"/>
              </a:defRPr>
            </a:pPr>
            <a:r>
              <a:t>Step:2</a:t>
            </a:r>
          </a:p>
          <a:p>
            <a:pPr marL="0" indent="0" defTabSz="457200">
              <a:lnSpc>
                <a:spcPct val="100000"/>
              </a:lnSpc>
              <a:spcBef>
                <a:spcPts val="0"/>
              </a:spcBef>
              <a:buSzTx/>
              <a:buFontTx/>
              <a:buNone/>
              <a:defRPr sz="2000">
                <a:solidFill>
                  <a:srgbClr val="222222"/>
                </a:solidFill>
                <a:latin typeface="Arial"/>
                <a:ea typeface="Arial"/>
                <a:cs typeface="Arial"/>
                <a:sym typeface="Arial"/>
              </a:defRPr>
            </a:pPr>
            <a:r>
              <a:t>UP and DN are given with pulse width of 50ns, both are not ON at same time</a:t>
            </a:r>
          </a:p>
          <a:p>
            <a:pPr marL="0" indent="0" defTabSz="457200">
              <a:lnSpc>
                <a:spcPct val="100000"/>
              </a:lnSpc>
              <a:spcBef>
                <a:spcPts val="0"/>
              </a:spcBef>
              <a:buSzTx/>
              <a:buFontTx/>
              <a:buNone/>
              <a:defRPr sz="2000">
                <a:solidFill>
                  <a:srgbClr val="222222"/>
                </a:solidFill>
                <a:latin typeface="Arial"/>
                <a:ea typeface="Arial"/>
                <a:cs typeface="Arial"/>
                <a:sym typeface="Arial"/>
              </a:defRPr>
            </a:pPr>
            <a:r>
              <a:t>draw circuit and simulate(initially assume all current is being copied)&gt; based on current being copied optimize values of loop filter  </a:t>
            </a:r>
          </a:p>
        </p:txBody>
      </p:sp>
      <p:pic>
        <p:nvPicPr>
          <p:cNvPr id="399" name="Kpfd and vco cap - Clock &amp; timing forum - Clock &amp; timing - TI E2E support forums and 9 more pages - Personal - Microsoft  Edge 11-02-2023 19_06_32.png" descr="Kpfd and vco cap - Clock &amp; timing forum - Clock &amp; timing - TI E2E support forums and 9 more pages - Personal - Microsoft  Edge 11-02-2023 19_06_32.png"/>
          <p:cNvPicPr>
            <a:picLocks noChangeAspect="1"/>
          </p:cNvPicPr>
          <p:nvPr/>
        </p:nvPicPr>
        <p:blipFill>
          <a:blip r:embed="rId2"/>
          <a:srcRect l="6798" t="63178" r="28915" b="11979"/>
          <a:stretch>
            <a:fillRect/>
          </a:stretch>
        </p:blipFill>
        <p:spPr>
          <a:xfrm>
            <a:off x="434113" y="3081712"/>
            <a:ext cx="10322893" cy="239109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 name="PLLatinum Sim 11-02-2023 21_18_03.png" descr="PLLatinum Sim 11-02-2023 21_18_03.png"/>
          <p:cNvPicPr>
            <a:picLocks noChangeAspect="1"/>
          </p:cNvPicPr>
          <p:nvPr/>
        </p:nvPicPr>
        <p:blipFill>
          <a:blip r:embed="rId2"/>
          <a:stretch>
            <a:fillRect/>
          </a:stretch>
        </p:blipFill>
        <p:spPr>
          <a:xfrm>
            <a:off x="0" y="215900"/>
            <a:ext cx="12192001" cy="6426200"/>
          </a:xfrm>
          <a:prstGeom prst="rect">
            <a:avLst/>
          </a:prstGeom>
          <a:ln w="12700">
            <a:miter lim="400000"/>
          </a:ln>
        </p:spPr>
      </p:pic>
      <p:sp>
        <p:nvSpPr>
          <p:cNvPr id="402" name="Rectangle"/>
          <p:cNvSpPr/>
          <p:nvPr/>
        </p:nvSpPr>
        <p:spPr>
          <a:xfrm>
            <a:off x="6270789" y="1599493"/>
            <a:ext cx="2551018" cy="653914"/>
          </a:xfrm>
          <a:prstGeom prst="rect">
            <a:avLst/>
          </a:prstGeom>
          <a:ln w="25400">
            <a:solidFill>
              <a:srgbClr val="FF2600"/>
            </a:solidFill>
          </a:ln>
        </p:spPr>
        <p:txBody>
          <a:bodyPr lIns="45718" tIns="45718" rIns="45718" bIns="45718" anchor="ctr"/>
          <a:lstStyle/>
          <a:p>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 name="charge_pump_loop_filter.png" descr="charge_pump_loop_filter.png"/>
          <p:cNvPicPr>
            <a:picLocks noChangeAspect="1"/>
          </p:cNvPicPr>
          <p:nvPr/>
        </p:nvPicPr>
        <p:blipFill>
          <a:blip r:embed="rId2"/>
          <a:srcRect l="17000" t="28597"/>
          <a:stretch>
            <a:fillRect/>
          </a:stretch>
        </p:blipFill>
        <p:spPr>
          <a:xfrm>
            <a:off x="207764" y="579635"/>
            <a:ext cx="11776441" cy="5698623"/>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 name="op_wvfm.png" descr="op_wvfm.png"/>
          <p:cNvPicPr>
            <a:picLocks noChangeAspect="1"/>
          </p:cNvPicPr>
          <p:nvPr/>
        </p:nvPicPr>
        <p:blipFill>
          <a:blip r:embed="rId2"/>
          <a:srcRect t="14660" b="4405"/>
          <a:stretch>
            <a:fillRect/>
          </a:stretch>
        </p:blipFill>
        <p:spPr>
          <a:xfrm>
            <a:off x="0" y="1005423"/>
            <a:ext cx="12192000" cy="555042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hase and Frequency Detector"/>
          <p:cNvSpPr txBox="1">
            <a:spLocks noGrp="1"/>
          </p:cNvSpPr>
          <p:nvPr>
            <p:ph type="title"/>
          </p:nvPr>
        </p:nvSpPr>
        <p:spPr>
          <a:prstGeom prst="rect">
            <a:avLst/>
          </a:prstGeom>
        </p:spPr>
        <p:txBody>
          <a:bodyPr/>
          <a:lstStyle/>
          <a:p>
            <a:r>
              <a:t>Phase and Frequency Detector</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imulations"/>
          <p:cNvSpPr txBox="1">
            <a:spLocks noGrp="1"/>
          </p:cNvSpPr>
          <p:nvPr>
            <p:ph type="title"/>
          </p:nvPr>
        </p:nvSpPr>
        <p:spPr>
          <a:prstGeom prst="rect">
            <a:avLst/>
          </a:prstGeom>
        </p:spPr>
        <p:txBody>
          <a:bodyPr/>
          <a:lstStyle/>
          <a:p>
            <a:r>
              <a:t>Simulations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 name="Picture 16" descr="Picture 16"/>
          <p:cNvPicPr>
            <a:picLocks noChangeAspect="1"/>
          </p:cNvPicPr>
          <p:nvPr/>
        </p:nvPicPr>
        <p:blipFill>
          <a:blip r:embed="rId2"/>
          <a:stretch>
            <a:fillRect/>
          </a:stretch>
        </p:blipFill>
        <p:spPr>
          <a:xfrm>
            <a:off x="1829965" y="228580"/>
            <a:ext cx="8532070" cy="640084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 name="D_FF_pos_reset.png" descr="D_FF_pos_reset.png"/>
          <p:cNvPicPr>
            <a:picLocks noChangeAspect="1"/>
          </p:cNvPicPr>
          <p:nvPr/>
        </p:nvPicPr>
        <p:blipFill>
          <a:blip r:embed="rId2"/>
          <a:srcRect l="24362" t="17546" r="14736" b="5500"/>
          <a:stretch>
            <a:fillRect/>
          </a:stretch>
        </p:blipFill>
        <p:spPr>
          <a:xfrm>
            <a:off x="1651912" y="569739"/>
            <a:ext cx="8695488" cy="6180463"/>
          </a:xfrm>
          <a:prstGeom prst="rect">
            <a:avLst/>
          </a:prstGeom>
          <a:ln w="12700">
            <a:miter lim="400000"/>
          </a:ln>
        </p:spPr>
      </p:pic>
      <p:sp>
        <p:nvSpPr>
          <p:cNvPr id="433" name="D_FF_pos_edge_Reset"/>
          <p:cNvSpPr txBox="1"/>
          <p:nvPr/>
        </p:nvSpPr>
        <p:spPr>
          <a:xfrm>
            <a:off x="1650525" y="112162"/>
            <a:ext cx="2531340"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D_FF_pos_edge_Reset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PFD_Sch.png" descr="PFD_Sch.png"/>
          <p:cNvPicPr>
            <a:picLocks noChangeAspect="1"/>
          </p:cNvPicPr>
          <p:nvPr/>
        </p:nvPicPr>
        <p:blipFill>
          <a:blip r:embed="rId2"/>
          <a:srcRect l="11534" t="19496" r="22588" b="4757"/>
          <a:stretch>
            <a:fillRect/>
          </a:stretch>
        </p:blipFill>
        <p:spPr>
          <a:xfrm>
            <a:off x="1137245" y="221853"/>
            <a:ext cx="9917687" cy="6414366"/>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 name="ref_lags_op_wvfm.png" descr="ref_lags_op_wvfm.png"/>
          <p:cNvPicPr>
            <a:picLocks noChangeAspect="1"/>
          </p:cNvPicPr>
          <p:nvPr/>
        </p:nvPicPr>
        <p:blipFill>
          <a:blip r:embed="rId2"/>
          <a:srcRect t="14724" b="4825"/>
          <a:stretch>
            <a:fillRect/>
          </a:stretch>
        </p:blipFill>
        <p:spPr>
          <a:xfrm>
            <a:off x="0" y="1009823"/>
            <a:ext cx="12192000" cy="5517250"/>
          </a:xfrm>
          <a:prstGeom prst="rect">
            <a:avLst/>
          </a:prstGeom>
          <a:ln w="12700">
            <a:miter lim="400000"/>
          </a:ln>
        </p:spPr>
      </p:pic>
      <p:sp>
        <p:nvSpPr>
          <p:cNvPr id="438" name="Initial conditions from adel&gt;simulation&gt;convergence aids&gt;initial condition&gt;0 (UP/DN)"/>
          <p:cNvSpPr txBox="1"/>
          <p:nvPr/>
        </p:nvSpPr>
        <p:spPr>
          <a:xfrm>
            <a:off x="264487" y="253332"/>
            <a:ext cx="10556128" cy="41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457200">
              <a:defRPr sz="2200">
                <a:solidFill>
                  <a:srgbClr val="FF2600"/>
                </a:solidFill>
                <a:latin typeface="Arial"/>
                <a:ea typeface="Arial"/>
                <a:cs typeface="Arial"/>
                <a:sym typeface="Arial"/>
              </a:defRPr>
            </a:lvl1pPr>
          </a:lstStyle>
          <a:p>
            <a:r>
              <a:t>Initial conditions from adel&gt;simulation&gt;convergence aids&gt;initial condition&gt;0 (UP/DN)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 name="ref_leads_op_wvfm.png" descr="ref_leads_op_wvfm.png"/>
          <p:cNvPicPr>
            <a:picLocks noChangeAspect="1"/>
          </p:cNvPicPr>
          <p:nvPr/>
        </p:nvPicPr>
        <p:blipFill>
          <a:blip r:embed="rId2"/>
          <a:srcRect t="14658"/>
          <a:stretch>
            <a:fillRect/>
          </a:stretch>
        </p:blipFill>
        <p:spPr>
          <a:xfrm>
            <a:off x="0" y="645943"/>
            <a:ext cx="12192001" cy="5852714"/>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Frequency Divider"/>
          <p:cNvSpPr txBox="1">
            <a:spLocks noGrp="1"/>
          </p:cNvSpPr>
          <p:nvPr>
            <p:ph type="title"/>
          </p:nvPr>
        </p:nvSpPr>
        <p:spPr>
          <a:prstGeom prst="rect">
            <a:avLst/>
          </a:prstGeom>
        </p:spPr>
        <p:txBody>
          <a:bodyPr/>
          <a:lstStyle/>
          <a:p>
            <a:r>
              <a:t>Frequency Divider</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divide by 5 counter - Google Search - Google Chrome 05-02-2023 19_10_31 (2).png" descr="divide by 5 counter - Google Search - Google Chrome 05-02-2023 19_10_31 (2).png"/>
          <p:cNvPicPr>
            <a:picLocks noChangeAspect="1"/>
          </p:cNvPicPr>
          <p:nvPr/>
        </p:nvPicPr>
        <p:blipFill>
          <a:blip r:embed="rId2"/>
          <a:stretch>
            <a:fillRect/>
          </a:stretch>
        </p:blipFill>
        <p:spPr>
          <a:xfrm>
            <a:off x="6418072" y="1445916"/>
            <a:ext cx="5487327" cy="3966168"/>
          </a:xfrm>
          <a:prstGeom prst="rect">
            <a:avLst/>
          </a:prstGeom>
          <a:ln w="12700">
            <a:miter lim="400000"/>
          </a:ln>
        </p:spPr>
      </p:pic>
      <p:pic>
        <p:nvPicPr>
          <p:cNvPr id="445" name="Image" descr="Image"/>
          <p:cNvPicPr>
            <a:picLocks noChangeAspect="1"/>
          </p:cNvPicPr>
          <p:nvPr/>
        </p:nvPicPr>
        <p:blipFill>
          <a:blip r:embed="rId3"/>
          <a:stretch>
            <a:fillRect/>
          </a:stretch>
        </p:blipFill>
        <p:spPr>
          <a:xfrm>
            <a:off x="446513" y="1348678"/>
            <a:ext cx="5207825" cy="3642993"/>
          </a:xfrm>
          <a:prstGeom prst="rect">
            <a:avLst/>
          </a:prstGeom>
          <a:ln w="12700">
            <a:miter lim="400000"/>
          </a:ln>
        </p:spPr>
      </p:pic>
      <p:sp>
        <p:nvSpPr>
          <p:cNvPr id="446" name="Mod-5 counter"/>
          <p:cNvSpPr txBox="1"/>
          <p:nvPr/>
        </p:nvSpPr>
        <p:spPr>
          <a:xfrm>
            <a:off x="6627282" y="775444"/>
            <a:ext cx="1578095"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Mod-5 counter</a:t>
            </a:r>
          </a:p>
        </p:txBody>
      </p:sp>
      <p:sp>
        <p:nvSpPr>
          <p:cNvPr id="447" name="Assume initial condition: Q=0,Qb=1"/>
          <p:cNvSpPr txBox="1"/>
          <p:nvPr/>
        </p:nvSpPr>
        <p:spPr>
          <a:xfrm>
            <a:off x="342950" y="180712"/>
            <a:ext cx="3687511"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Assume initial condition: Q=0,Qb=1</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freq_divby40_sch.png" descr="freq_divby40_sch.png"/>
          <p:cNvPicPr>
            <a:picLocks noChangeAspect="1"/>
          </p:cNvPicPr>
          <p:nvPr/>
        </p:nvPicPr>
        <p:blipFill>
          <a:blip r:embed="rId2"/>
          <a:srcRect l="14009" t="21012" b="12109"/>
          <a:stretch>
            <a:fillRect/>
          </a:stretch>
        </p:blipFill>
        <p:spPr>
          <a:xfrm>
            <a:off x="696961" y="1282325"/>
            <a:ext cx="10483996" cy="4586517"/>
          </a:xfrm>
          <a:prstGeom prst="rect">
            <a:avLst/>
          </a:prstGeom>
          <a:ln w="12700">
            <a:miter lim="400000"/>
          </a:ln>
        </p:spPr>
      </p:pic>
      <p:sp>
        <p:nvSpPr>
          <p:cNvPr id="450" name="Divide by 4"/>
          <p:cNvSpPr txBox="1"/>
          <p:nvPr/>
        </p:nvSpPr>
        <p:spPr>
          <a:xfrm>
            <a:off x="1986865" y="4360312"/>
            <a:ext cx="1234973"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solidFill>
                  <a:srgbClr val="FF2600"/>
                </a:solidFill>
              </a:defRPr>
            </a:lvl1pPr>
          </a:lstStyle>
          <a:p>
            <a:r>
              <a:t>Divide by 4</a:t>
            </a:r>
          </a:p>
        </p:txBody>
      </p:sp>
      <p:sp>
        <p:nvSpPr>
          <p:cNvPr id="451" name="Divide by 10"/>
          <p:cNvSpPr txBox="1"/>
          <p:nvPr/>
        </p:nvSpPr>
        <p:spPr>
          <a:xfrm>
            <a:off x="5514068" y="1356916"/>
            <a:ext cx="1362108"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solidFill>
                  <a:srgbClr val="FF2600"/>
                </a:solidFill>
              </a:defRPr>
            </a:lvl1pPr>
          </a:lstStyle>
          <a:p>
            <a:r>
              <a:t>Divide by 10</a:t>
            </a:r>
          </a:p>
        </p:txBody>
      </p:sp>
      <p:sp>
        <p:nvSpPr>
          <p:cNvPr id="452" name="Divide by 40 is built by cascading divide by 4 and divide by 10…"/>
          <p:cNvSpPr txBox="1"/>
          <p:nvPr/>
        </p:nvSpPr>
        <p:spPr>
          <a:xfrm>
            <a:off x="90041" y="2293"/>
            <a:ext cx="7994969" cy="650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Divide by 40 is built by cascading divide by 4 and divide by 10</a:t>
            </a:r>
          </a:p>
          <a:p>
            <a:r>
              <a:t>Divide by 10 is built by using mod-5 counter cascaded by divide by 2 D-flipflop</a:t>
            </a:r>
          </a:p>
        </p:txBody>
      </p:sp>
      <p:sp>
        <p:nvSpPr>
          <p:cNvPr id="453" name="Final op"/>
          <p:cNvSpPr txBox="1"/>
          <p:nvPr/>
        </p:nvSpPr>
        <p:spPr>
          <a:xfrm>
            <a:off x="4307828" y="4360312"/>
            <a:ext cx="917411"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solidFill>
                  <a:srgbClr val="FFFFFF"/>
                </a:solidFill>
              </a:defRPr>
            </a:lvl1pPr>
          </a:lstStyle>
          <a:p>
            <a:r>
              <a:t>Final op</a:t>
            </a:r>
          </a:p>
        </p:txBody>
      </p:sp>
      <p:sp>
        <p:nvSpPr>
          <p:cNvPr id="454" name="The AND gate detects 5th stage and reset mod-5 counter and toggles the last D-flipflop as it is connected to the…"/>
          <p:cNvSpPr txBox="1"/>
          <p:nvPr/>
        </p:nvSpPr>
        <p:spPr>
          <a:xfrm>
            <a:off x="95145" y="547463"/>
            <a:ext cx="11375749" cy="650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The AND gate detects 5th stage and reset mod-5 counter and toggles the last D-flipflop as it is connected to the</a:t>
            </a:r>
          </a:p>
          <a:p>
            <a:r>
              <a:t>clk pin of it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 name="transient_wvfm.png" descr="transient_wvfm.png"/>
          <p:cNvPicPr>
            <a:picLocks noChangeAspect="1"/>
          </p:cNvPicPr>
          <p:nvPr/>
        </p:nvPicPr>
        <p:blipFill>
          <a:blip r:embed="rId2"/>
          <a:srcRect t="17090" b="4319"/>
          <a:stretch>
            <a:fillRect/>
          </a:stretch>
        </p:blipFill>
        <p:spPr>
          <a:xfrm>
            <a:off x="0" y="1300951"/>
            <a:ext cx="12192001" cy="5389675"/>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 name="freq_op.png" descr="freq_op.png"/>
          <p:cNvPicPr>
            <a:picLocks noChangeAspect="1"/>
          </p:cNvPicPr>
          <p:nvPr/>
        </p:nvPicPr>
        <p:blipFill>
          <a:blip r:embed="rId2"/>
          <a:srcRect t="14485" b="4666"/>
          <a:stretch>
            <a:fillRect/>
          </a:stretch>
        </p:blipFill>
        <p:spPr>
          <a:xfrm>
            <a:off x="0" y="993437"/>
            <a:ext cx="12192000" cy="554456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Screen Shot 2023-02-11 at 12.01.08 PM.png" descr="Screen Shot 2023-02-11 at 12.01.08 PM.png"/>
          <p:cNvPicPr>
            <a:picLocks noChangeAspect="1"/>
          </p:cNvPicPr>
          <p:nvPr/>
        </p:nvPicPr>
        <p:blipFill>
          <a:blip r:embed="rId2"/>
          <a:stretch>
            <a:fillRect/>
          </a:stretch>
        </p:blipFill>
        <p:spPr>
          <a:xfrm>
            <a:off x="3145670" y="1611663"/>
            <a:ext cx="5900660" cy="2184840"/>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 name="Image" descr="Image"/>
          <p:cNvPicPr>
            <a:picLocks noChangeAspect="1"/>
          </p:cNvPicPr>
          <p:nvPr/>
        </p:nvPicPr>
        <p:blipFill>
          <a:blip r:embed="rId2"/>
          <a:stretch>
            <a:fillRect/>
          </a:stretch>
        </p:blipFill>
        <p:spPr>
          <a:xfrm>
            <a:off x="1904940" y="464551"/>
            <a:ext cx="8382120" cy="6254679"/>
          </a:xfrm>
          <a:prstGeom prst="rect">
            <a:avLst/>
          </a:prstGeom>
          <a:ln w="12700">
            <a:miter lim="400000"/>
          </a:ln>
        </p:spPr>
      </p:pic>
      <p:sp>
        <p:nvSpPr>
          <p:cNvPr id="461" name="Reset_b"/>
          <p:cNvSpPr txBox="1"/>
          <p:nvPr/>
        </p:nvSpPr>
        <p:spPr>
          <a:xfrm>
            <a:off x="1889252" y="6197415"/>
            <a:ext cx="993536" cy="370839"/>
          </a:xfrm>
          <a:prstGeom prst="rect">
            <a:avLst/>
          </a:prstGeom>
          <a:solidFill>
            <a:schemeClr val="accent1">
              <a:satOff val="-3547"/>
              <a:lumOff val="-1035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b="1"/>
            </a:lvl1pPr>
          </a:lstStyle>
          <a:p>
            <a:r>
              <a:t>Reset_b</a:t>
            </a:r>
          </a:p>
        </p:txBody>
      </p:sp>
      <p:sp>
        <p:nvSpPr>
          <p:cNvPr id="462" name="D_FF with NAND gates"/>
          <p:cNvSpPr txBox="1"/>
          <p:nvPr/>
        </p:nvSpPr>
        <p:spPr>
          <a:xfrm>
            <a:off x="1839691" y="71678"/>
            <a:ext cx="2479660"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D_FF with NAND gates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D_FF_pos_edge.png" descr="D_FF_pos_edge.png"/>
          <p:cNvPicPr>
            <a:picLocks noChangeAspect="1"/>
          </p:cNvPicPr>
          <p:nvPr/>
        </p:nvPicPr>
        <p:blipFill>
          <a:blip r:embed="rId2"/>
          <a:srcRect l="24662" t="16789" r="15483" b="6160"/>
          <a:stretch>
            <a:fillRect/>
          </a:stretch>
        </p:blipFill>
        <p:spPr>
          <a:xfrm>
            <a:off x="2025506" y="943281"/>
            <a:ext cx="7297447" cy="5284084"/>
          </a:xfrm>
          <a:prstGeom prst="rect">
            <a:avLst/>
          </a:prstGeom>
          <a:ln w="12700">
            <a:miter lim="400000"/>
          </a:ln>
        </p:spPr>
      </p:pic>
      <p:sp>
        <p:nvSpPr>
          <p:cNvPr id="465" name="D_FF_Active_High Reset"/>
          <p:cNvSpPr txBox="1"/>
          <p:nvPr/>
        </p:nvSpPr>
        <p:spPr>
          <a:xfrm>
            <a:off x="2028023" y="458254"/>
            <a:ext cx="2683256"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D_FF_Active_High Reset</a:t>
            </a:r>
          </a:p>
        </p:txBody>
      </p:sp>
      <p:sp>
        <p:nvSpPr>
          <p:cNvPr id="466" name="Line"/>
          <p:cNvSpPr/>
          <p:nvPr/>
        </p:nvSpPr>
        <p:spPr>
          <a:xfrm flipH="1">
            <a:off x="2414919" y="832624"/>
            <a:ext cx="1073555" cy="1967566"/>
          </a:xfrm>
          <a:prstGeom prst="line">
            <a:avLst/>
          </a:prstGeom>
          <a:ln w="25400">
            <a:solidFill>
              <a:schemeClr val="accent1"/>
            </a:solidFill>
            <a:tailEnd type="triangle"/>
          </a:ln>
        </p:spPr>
        <p:txBody>
          <a:bodyPr lIns="45718" tIns="45718" rIns="45718" bIns="45718"/>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Screen Shot 2023-02-11 at 11.59.16 AM.png" descr="Screen Shot 2023-02-11 at 11.59.16 AM.png"/>
          <p:cNvPicPr>
            <a:picLocks noChangeAspect="1"/>
          </p:cNvPicPr>
          <p:nvPr/>
        </p:nvPicPr>
        <p:blipFill>
          <a:blip r:embed="rId2"/>
          <a:srcRect l="2083"/>
          <a:stretch>
            <a:fillRect/>
          </a:stretch>
        </p:blipFill>
        <p:spPr>
          <a:xfrm>
            <a:off x="1930201" y="320146"/>
            <a:ext cx="8331706" cy="5892801"/>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Screen Shot 2023-02-11 at 11.59.41 AM.png" descr="Screen Shot 2023-02-11 at 11.59.41 AM.png"/>
          <p:cNvPicPr>
            <a:picLocks noChangeAspect="1"/>
          </p:cNvPicPr>
          <p:nvPr/>
        </p:nvPicPr>
        <p:blipFill>
          <a:blip r:embed="rId2"/>
          <a:stretch>
            <a:fillRect/>
          </a:stretch>
        </p:blipFill>
        <p:spPr>
          <a:xfrm>
            <a:off x="1922360" y="1234457"/>
            <a:ext cx="8115301" cy="416560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omplete PLL"/>
          <p:cNvSpPr txBox="1">
            <a:spLocks noGrp="1"/>
          </p:cNvSpPr>
          <p:nvPr>
            <p:ph type="title"/>
          </p:nvPr>
        </p:nvSpPr>
        <p:spPr>
          <a:prstGeom prst="rect">
            <a:avLst/>
          </a:prstGeom>
        </p:spPr>
        <p:txBody>
          <a:bodyPr/>
          <a:lstStyle/>
          <a:p>
            <a:r>
              <a:t>Complete PLL</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reference signal-10MHz signal…"/>
          <p:cNvSpPr txBox="1">
            <a:spLocks noGrp="1"/>
          </p:cNvSpPr>
          <p:nvPr>
            <p:ph type="body" idx="1"/>
          </p:nvPr>
        </p:nvSpPr>
        <p:spPr>
          <a:xfrm>
            <a:off x="296436" y="195613"/>
            <a:ext cx="11599128" cy="6466774"/>
          </a:xfrm>
          <a:prstGeom prst="rect">
            <a:avLst/>
          </a:prstGeom>
        </p:spPr>
        <p:txBody>
          <a:bodyPr/>
          <a:lstStyle/>
          <a:p>
            <a:pPr marL="0" indent="0" defTabSz="457200">
              <a:lnSpc>
                <a:spcPct val="100000"/>
              </a:lnSpc>
              <a:spcBef>
                <a:spcPts val="0"/>
              </a:spcBef>
              <a:buSzTx/>
              <a:buFontTx/>
              <a:buNone/>
              <a:defRPr sz="1300">
                <a:solidFill>
                  <a:srgbClr val="222222"/>
                </a:solidFill>
                <a:latin typeface="Arial"/>
                <a:ea typeface="Arial"/>
                <a:cs typeface="Arial"/>
                <a:sym typeface="Arial"/>
              </a:defRPr>
            </a:pPr>
            <a:r>
              <a:t>reference signal-10MHz signal</a:t>
            </a:r>
          </a:p>
          <a:p>
            <a:pPr marL="0" indent="0" defTabSz="457200">
              <a:lnSpc>
                <a:spcPct val="100000"/>
              </a:lnSpc>
              <a:spcBef>
                <a:spcPts val="0"/>
              </a:spcBef>
              <a:buSzTx/>
              <a:buFontTx/>
              <a:buNone/>
              <a:defRPr sz="1300">
                <a:solidFill>
                  <a:srgbClr val="222222"/>
                </a:solidFill>
                <a:latin typeface="Arial"/>
                <a:ea typeface="Arial"/>
                <a:cs typeface="Arial"/>
                <a:sym typeface="Arial"/>
              </a:defRPr>
            </a:pPr>
            <a:r>
              <a:t>initial condition on VCO feedback loop</a:t>
            </a:r>
          </a:p>
          <a:p>
            <a:pPr marL="0" indent="0" defTabSz="457200">
              <a:lnSpc>
                <a:spcPct val="100000"/>
              </a:lnSpc>
              <a:spcBef>
                <a:spcPts val="0"/>
              </a:spcBef>
              <a:buSzTx/>
              <a:buFontTx/>
              <a:buNone/>
              <a:defRPr sz="1300">
                <a:solidFill>
                  <a:srgbClr val="222222"/>
                </a:solidFill>
                <a:latin typeface="Arial"/>
                <a:ea typeface="Arial"/>
                <a:cs typeface="Arial"/>
                <a:sym typeface="Arial"/>
              </a:defRPr>
            </a:pPr>
            <a:r>
              <a:t>1. vctrl=0.4 initial condition (adel&gt;simulation&gt;convergence aids&gt;initial condition), transient simulation: 2.3u</a:t>
            </a:r>
          </a:p>
          <a:p>
            <a:pPr marL="0" indent="0" defTabSz="457200">
              <a:lnSpc>
                <a:spcPct val="100000"/>
              </a:lnSpc>
              <a:spcBef>
                <a:spcPts val="0"/>
              </a:spcBef>
              <a:buSzTx/>
              <a:buFontTx/>
              <a:buNone/>
              <a:defRPr sz="1300">
                <a:solidFill>
                  <a:srgbClr val="222222"/>
                </a:solidFill>
                <a:latin typeface="Arial"/>
                <a:ea typeface="Arial"/>
                <a:cs typeface="Arial"/>
                <a:sym typeface="Arial"/>
              </a:defRPr>
            </a:pPr>
            <a:r>
              <a:t>2. vctrl=1.2v initial condition transient simulation: 2.1u</a:t>
            </a:r>
          </a:p>
        </p:txBody>
      </p:sp>
      <p:pic>
        <p:nvPicPr>
          <p:cNvPr id="306" name="PLL_Complete_tb.png" descr="PLL_Complete_tb.png"/>
          <p:cNvPicPr>
            <a:picLocks noChangeAspect="1"/>
          </p:cNvPicPr>
          <p:nvPr/>
        </p:nvPicPr>
        <p:blipFill>
          <a:blip r:embed="rId2"/>
          <a:srcRect l="11125" t="38110" r="19463" b="22472"/>
          <a:stretch>
            <a:fillRect/>
          </a:stretch>
        </p:blipFill>
        <p:spPr>
          <a:xfrm>
            <a:off x="436051" y="1790699"/>
            <a:ext cx="11319868" cy="361594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8" name="Table 1"/>
          <p:cNvGraphicFramePr/>
          <p:nvPr/>
        </p:nvGraphicFramePr>
        <p:xfrm>
          <a:off x="2116441" y="54806"/>
          <a:ext cx="8586498" cy="4307129"/>
        </p:xfrm>
        <a:graphic>
          <a:graphicData uri="http://schemas.openxmlformats.org/drawingml/2006/table">
            <a:tbl>
              <a:tblPr firstRow="1" bandRow="1">
                <a:tableStyleId>{4C3C2611-4C71-4FC5-86AE-919BDF0F9419}</a:tableStyleId>
              </a:tblPr>
              <a:tblGrid>
                <a:gridCol w="4286899">
                  <a:extLst>
                    <a:ext uri="{9D8B030D-6E8A-4147-A177-3AD203B41FA5}">
                      <a16:colId xmlns:a16="http://schemas.microsoft.com/office/drawing/2014/main" val="20000"/>
                    </a:ext>
                  </a:extLst>
                </a:gridCol>
                <a:gridCol w="4286899">
                  <a:extLst>
                    <a:ext uri="{9D8B030D-6E8A-4147-A177-3AD203B41FA5}">
                      <a16:colId xmlns:a16="http://schemas.microsoft.com/office/drawing/2014/main" val="20001"/>
                    </a:ext>
                  </a:extLst>
                </a:gridCol>
              </a:tblGrid>
              <a:tr h="613489">
                <a:tc>
                  <a:txBody>
                    <a:bodyPr/>
                    <a:lstStyle/>
                    <a:p>
                      <a:pPr algn="ctr">
                        <a:lnSpc>
                          <a:spcPct val="90000"/>
                        </a:lnSpc>
                        <a:defRPr sz="1800" b="0">
                          <a:solidFill>
                            <a:srgbClr val="000000"/>
                          </a:solidFill>
                        </a:defRPr>
                      </a:pPr>
                      <a:r>
                        <a:rPr sz="3200">
                          <a:latin typeface="Calibri Light"/>
                          <a:ea typeface="Calibri Light"/>
                          <a:cs typeface="Calibri Light"/>
                          <a:sym typeface="Calibri Light"/>
                        </a:rPr>
                        <a:t>Specifications</a:t>
                      </a:r>
                    </a:p>
                  </a:txBody>
                  <a:tcPr marL="0" marR="0" marT="0" marB="0" horzOverflow="overflow"/>
                </a:tc>
                <a:tc>
                  <a:txBody>
                    <a:bodyPr/>
                    <a:lstStyle/>
                    <a:p>
                      <a:pPr indent="457200" algn="ctr">
                        <a:defRPr sz="1800" b="0">
                          <a:solidFill>
                            <a:srgbClr val="000000"/>
                          </a:solidFill>
                        </a:defRPr>
                      </a:pPr>
                      <a:r>
                        <a:rPr sz="1200" b="1">
                          <a:solidFill>
                            <a:srgbClr val="FFFFFF"/>
                          </a:solidFill>
                          <a:sym typeface="Helvetica"/>
                        </a:rPr>
                        <a:t>Designed for</a:t>
                      </a:r>
                    </a:p>
                  </a:txBody>
                  <a:tcPr marL="0" marR="0" marT="0" marB="0" horzOverflow="overflow"/>
                </a:tc>
                <a:extLst>
                  <a:ext uri="{0D108BD9-81ED-4DB2-BD59-A6C34878D82A}">
                    <a16:rowId xmlns:a16="http://schemas.microsoft.com/office/drawing/2014/main" val="10000"/>
                  </a:ext>
                </a:extLst>
              </a:tr>
              <a:tr h="613489">
                <a:tc>
                  <a:txBody>
                    <a:bodyPr/>
                    <a:lstStyle/>
                    <a:p>
                      <a:pPr indent="457200" algn="ctr">
                        <a:defRPr sz="1800"/>
                      </a:pPr>
                      <a:r>
                        <a:rPr sz="1200">
                          <a:sym typeface="Helvetica"/>
                        </a:rPr>
                        <a:t>VDD</a:t>
                      </a:r>
                    </a:p>
                  </a:txBody>
                  <a:tcPr marL="0" marR="0" marT="0" marB="0" horzOverflow="overflow"/>
                </a:tc>
                <a:tc>
                  <a:txBody>
                    <a:bodyPr/>
                    <a:lstStyle/>
                    <a:p>
                      <a:pPr indent="457200" algn="ctr">
                        <a:defRPr sz="1800"/>
                      </a:pPr>
                      <a:r>
                        <a:rPr sz="1200">
                          <a:sym typeface="Helvetica"/>
                        </a:rPr>
                        <a:t>1.2 V</a:t>
                      </a:r>
                    </a:p>
                  </a:txBody>
                  <a:tcPr marL="0" marR="0" marT="0" marB="0" horzOverflow="overflow"/>
                </a:tc>
                <a:extLst>
                  <a:ext uri="{0D108BD9-81ED-4DB2-BD59-A6C34878D82A}">
                    <a16:rowId xmlns:a16="http://schemas.microsoft.com/office/drawing/2014/main" val="10001"/>
                  </a:ext>
                </a:extLst>
              </a:tr>
              <a:tr h="613489">
                <a:tc>
                  <a:txBody>
                    <a:bodyPr/>
                    <a:lstStyle/>
                    <a:p>
                      <a:pPr indent="457200" algn="ctr">
                        <a:defRPr sz="1800"/>
                      </a:pPr>
                      <a:r>
                        <a:rPr sz="1200">
                          <a:sym typeface="Helvetica"/>
                        </a:rPr>
                        <a:t>Loop Gain</a:t>
                      </a:r>
                    </a:p>
                  </a:txBody>
                  <a:tcPr marL="0" marR="0" marT="0" marB="0" horzOverflow="overflow"/>
                </a:tc>
                <a:tc>
                  <a:txBody>
                    <a:bodyPr/>
                    <a:lstStyle/>
                    <a:p>
                      <a:pPr indent="457200" algn="ctr">
                        <a:defRPr>
                          <a:sym typeface="Helvetica"/>
                        </a:defRPr>
                      </a:pPr>
                      <a:endParaRPr/>
                    </a:p>
                  </a:txBody>
                  <a:tcPr marL="0" marR="0" marT="0" marB="0" horzOverflow="overflow"/>
                </a:tc>
                <a:extLst>
                  <a:ext uri="{0D108BD9-81ED-4DB2-BD59-A6C34878D82A}">
                    <a16:rowId xmlns:a16="http://schemas.microsoft.com/office/drawing/2014/main" val="10002"/>
                  </a:ext>
                </a:extLst>
              </a:tr>
              <a:tr h="613489">
                <a:tc>
                  <a:txBody>
                    <a:bodyPr/>
                    <a:lstStyle/>
                    <a:p>
                      <a:pPr indent="457200" algn="ctr">
                        <a:defRPr sz="1800"/>
                      </a:pPr>
                      <a:r>
                        <a:rPr sz="1200">
                          <a:sym typeface="Helvetica"/>
                        </a:rPr>
                        <a:t>Loop Bandwidth</a:t>
                      </a:r>
                    </a:p>
                  </a:txBody>
                  <a:tcPr marL="0" marR="0" marT="0" marB="0" horzOverflow="overflow"/>
                </a:tc>
                <a:tc>
                  <a:txBody>
                    <a:bodyPr/>
                    <a:lstStyle/>
                    <a:p>
                      <a:pPr indent="457200" algn="ctr">
                        <a:defRPr sz="1800"/>
                      </a:pPr>
                      <a:r>
                        <a:rPr sz="1200">
                          <a:sym typeface="Helvetica"/>
                        </a:rPr>
                        <a:t>928 KHz</a:t>
                      </a:r>
                    </a:p>
                  </a:txBody>
                  <a:tcPr marL="0" marR="0" marT="0" marB="0" horzOverflow="overflow"/>
                </a:tc>
                <a:extLst>
                  <a:ext uri="{0D108BD9-81ED-4DB2-BD59-A6C34878D82A}">
                    <a16:rowId xmlns:a16="http://schemas.microsoft.com/office/drawing/2014/main" val="10003"/>
                  </a:ext>
                </a:extLst>
              </a:tr>
              <a:tr h="613489">
                <a:tc>
                  <a:txBody>
                    <a:bodyPr/>
                    <a:lstStyle/>
                    <a:p>
                      <a:pPr indent="457200" algn="ctr">
                        <a:defRPr sz="1800"/>
                      </a:pPr>
                      <a:r>
                        <a:rPr sz="1200">
                          <a:sym typeface="Helvetica"/>
                        </a:rPr>
                        <a:t>KVCO (individual)</a:t>
                      </a:r>
                    </a:p>
                  </a:txBody>
                  <a:tcPr marL="0" marR="0" marT="0" marB="0" horzOverflow="overflow"/>
                </a:tc>
                <a:tc>
                  <a:txBody>
                    <a:bodyPr/>
                    <a:lstStyle/>
                    <a:p>
                      <a:pPr indent="457200" algn="ctr">
                        <a:defRPr sz="1800"/>
                      </a:pPr>
                      <a:r>
                        <a:rPr sz="1200">
                          <a:sym typeface="Helvetica"/>
                        </a:rPr>
                        <a:t>200M-450M ( Vctrl = 0.4V-1.2V)</a:t>
                      </a:r>
                    </a:p>
                  </a:txBody>
                  <a:tcPr marL="0" marR="0" marT="0" marB="0" horzOverflow="overflow"/>
                </a:tc>
                <a:extLst>
                  <a:ext uri="{0D108BD9-81ED-4DB2-BD59-A6C34878D82A}">
                    <a16:rowId xmlns:a16="http://schemas.microsoft.com/office/drawing/2014/main" val="10004"/>
                  </a:ext>
                </a:extLst>
              </a:tr>
              <a:tr h="613489">
                <a:tc>
                  <a:txBody>
                    <a:bodyPr/>
                    <a:lstStyle/>
                    <a:p>
                      <a:pPr indent="457200" algn="ctr">
                        <a:defRPr sz="1800"/>
                      </a:pPr>
                      <a:r>
                        <a:rPr sz="1200">
                          <a:sym typeface="Helvetica"/>
                        </a:rPr>
                        <a:t>Phase Margin</a:t>
                      </a:r>
                    </a:p>
                  </a:txBody>
                  <a:tcPr marL="0" marR="0" marT="0" marB="0" horzOverflow="overflow"/>
                </a:tc>
                <a:tc>
                  <a:txBody>
                    <a:bodyPr/>
                    <a:lstStyle/>
                    <a:p>
                      <a:pPr indent="457200" algn="ctr">
                        <a:defRPr sz="1800"/>
                      </a:pPr>
                      <a:r>
                        <a:rPr sz="1200">
                          <a:sym typeface="Helvetica"/>
                        </a:rPr>
                        <a:t>50 degrees (50.44 degrees)</a:t>
                      </a:r>
                    </a:p>
                  </a:txBody>
                  <a:tcPr marL="0" marR="0" marT="0" marB="0" horzOverflow="overflow"/>
                </a:tc>
                <a:extLst>
                  <a:ext uri="{0D108BD9-81ED-4DB2-BD59-A6C34878D82A}">
                    <a16:rowId xmlns:a16="http://schemas.microsoft.com/office/drawing/2014/main" val="10005"/>
                  </a:ext>
                </a:extLst>
              </a:tr>
              <a:tr h="613489">
                <a:tc>
                  <a:txBody>
                    <a:bodyPr/>
                    <a:lstStyle/>
                    <a:p>
                      <a:pPr indent="457200" algn="ctr">
                        <a:defRPr sz="1800"/>
                      </a:pPr>
                      <a:r>
                        <a:rPr sz="1200">
                          <a:sym typeface="Helvetica"/>
                        </a:rPr>
                        <a:t>VCO Bandwidth (individual)</a:t>
                      </a:r>
                    </a:p>
                  </a:txBody>
                  <a:tcPr marL="0" marR="0" marT="0" marB="0" horzOverflow="overflow"/>
                </a:tc>
                <a:tc>
                  <a:txBody>
                    <a:bodyPr/>
                    <a:lstStyle/>
                    <a:p>
                      <a:pPr indent="457200" algn="ctr">
                        <a:defRPr sz="1800"/>
                      </a:pPr>
                      <a:r>
                        <a:rPr sz="1200">
                          <a:sym typeface="Helvetica"/>
                        </a:rPr>
                        <a:t>508MHz(1.2V)-84MHz(0.4V) = 424MHz</a:t>
                      </a:r>
                    </a:p>
                  </a:txBody>
                  <a:tcPr marL="0" marR="0" marT="0" marB="0" horzOverflow="overflow"/>
                </a:tc>
                <a:extLst>
                  <a:ext uri="{0D108BD9-81ED-4DB2-BD59-A6C34878D82A}">
                    <a16:rowId xmlns:a16="http://schemas.microsoft.com/office/drawing/2014/main" val="10006"/>
                  </a:ext>
                </a:extLst>
              </a:tr>
              <a:tr h="613489">
                <a:tc>
                  <a:txBody>
                    <a:bodyPr/>
                    <a:lstStyle/>
                    <a:p>
                      <a:pPr indent="457200" algn="ctr">
                        <a:defRPr sz="1800"/>
                      </a:pPr>
                      <a:r>
                        <a:rPr sz="1200">
                          <a:sym typeface="Helvetica"/>
                        </a:rPr>
                        <a:t>Vctrl time to settle (Reference signal= 10MHz)</a:t>
                      </a:r>
                    </a:p>
                  </a:txBody>
                  <a:tcPr marL="0" marR="0" marT="0" marB="0" horzOverflow="overflow"/>
                </a:tc>
                <a:tc>
                  <a:txBody>
                    <a:bodyPr/>
                    <a:lstStyle/>
                    <a:p>
                      <a:pPr indent="457200" algn="ctr">
                        <a:defRPr sz="1800"/>
                      </a:pPr>
                      <a:r>
                        <a:rPr sz="1200">
                          <a:sym typeface="Helvetica"/>
                        </a:rPr>
                        <a:t>1 us (vctrl_initial=1.2V) redo, 2.15us (vctrl_initial=0.4V)</a:t>
                      </a:r>
                    </a:p>
                  </a:txBody>
                  <a:tcPr marL="0" marR="0" marT="0" marB="0" horzOverflow="overflow"/>
                </a:tc>
                <a:extLst>
                  <a:ext uri="{0D108BD9-81ED-4DB2-BD59-A6C34878D82A}">
                    <a16:rowId xmlns:a16="http://schemas.microsoft.com/office/drawing/2014/main" val="10007"/>
                  </a:ext>
                </a:extLst>
              </a:tr>
              <a:tr h="613489">
                <a:tc>
                  <a:txBody>
                    <a:bodyPr/>
                    <a:lstStyle/>
                    <a:p>
                      <a:pPr indent="457200" algn="ctr">
                        <a:defRPr sz="1800"/>
                      </a:pPr>
                      <a:r>
                        <a:rPr sz="1200">
                          <a:sym typeface="Helvetica"/>
                        </a:rPr>
                        <a:t>Freq Jitter</a:t>
                      </a:r>
                    </a:p>
                  </a:txBody>
                  <a:tcPr marL="0" marR="0" marT="0" marB="0" horzOverflow="overflow"/>
                </a:tc>
                <a:tc>
                  <a:txBody>
                    <a:bodyPr/>
                    <a:lstStyle/>
                    <a:p>
                      <a:pPr indent="457200" algn="ctr">
                        <a:defRPr>
                          <a:sym typeface="Helvetica"/>
                        </a:defRPr>
                      </a:pPr>
                      <a:endParaRPr/>
                    </a:p>
                  </a:txBody>
                  <a:tcPr marL="0" marR="0" marT="0" marB="0" horzOverflow="overflow"/>
                </a:tc>
                <a:extLst>
                  <a:ext uri="{0D108BD9-81ED-4DB2-BD59-A6C34878D82A}">
                    <a16:rowId xmlns:a16="http://schemas.microsoft.com/office/drawing/2014/main" val="10008"/>
                  </a:ext>
                </a:extLst>
              </a:tr>
              <a:tr h="613489">
                <a:tc>
                  <a:txBody>
                    <a:bodyPr/>
                    <a:lstStyle/>
                    <a:p>
                      <a:pPr indent="457200" algn="ctr">
                        <a:defRPr sz="1800"/>
                      </a:pPr>
                      <a:r>
                        <a:rPr sz="1200">
                          <a:sym typeface="Helvetica"/>
                        </a:rPr>
                        <a:t>Order</a:t>
                      </a:r>
                    </a:p>
                  </a:txBody>
                  <a:tcPr marL="0" marR="0" marT="0" marB="0" horzOverflow="overflow"/>
                </a:tc>
                <a:tc>
                  <a:txBody>
                    <a:bodyPr/>
                    <a:lstStyle/>
                    <a:p>
                      <a:pPr indent="457200" algn="ctr">
                        <a:defRPr sz="1800"/>
                      </a:pPr>
                      <a:r>
                        <a:rPr sz="1200">
                          <a:sym typeface="Helvetica"/>
                        </a:rPr>
                        <a:t>3</a:t>
                      </a:r>
                    </a:p>
                  </a:txBody>
                  <a:tcPr marL="0" marR="0" marT="0" marB="0" horzOverflow="overflow"/>
                </a:tc>
                <a:extLst>
                  <a:ext uri="{0D108BD9-81ED-4DB2-BD59-A6C34878D82A}">
                    <a16:rowId xmlns:a16="http://schemas.microsoft.com/office/drawing/2014/main" val="10009"/>
                  </a:ext>
                </a:extLst>
              </a:tr>
              <a:tr h="613489">
                <a:tc>
                  <a:txBody>
                    <a:bodyPr/>
                    <a:lstStyle/>
                    <a:p>
                      <a:pPr indent="457200" algn="ctr">
                        <a:defRPr sz="1800"/>
                      </a:pPr>
                      <a:r>
                        <a:rPr sz="1200">
                          <a:sym typeface="Helvetica"/>
                        </a:rPr>
                        <a:t>Lock Time</a:t>
                      </a:r>
                    </a:p>
                  </a:txBody>
                  <a:tcPr marL="0" marR="0" marT="0" marB="0" horzOverflow="overflow"/>
                </a:tc>
                <a:tc>
                  <a:txBody>
                    <a:bodyPr/>
                    <a:lstStyle/>
                    <a:p>
                      <a:pPr indent="457200" algn="ctr">
                        <a:defRPr>
                          <a:sym typeface="Helvetica"/>
                        </a:defRPr>
                      </a:pPr>
                      <a:endParaRPr/>
                    </a:p>
                  </a:txBody>
                  <a:tcPr marL="0" marR="0" marT="0" marB="0"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784</Words>
  <Application>Microsoft Office PowerPoint</Application>
  <PresentationFormat>Widescreen</PresentationFormat>
  <Paragraphs>86</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Helvetica</vt:lpstr>
      <vt:lpstr>Times New Roman</vt:lpstr>
      <vt:lpstr>Times Roman</vt:lpstr>
      <vt:lpstr>Office Theme</vt:lpstr>
      <vt:lpstr>PLL</vt:lpstr>
      <vt:lpstr>Contents</vt:lpstr>
      <vt:lpstr>Simulations</vt:lpstr>
      <vt:lpstr>PowerPoint Presentation</vt:lpstr>
      <vt:lpstr>PowerPoint Presentation</vt:lpstr>
      <vt:lpstr>PowerPoint Presentation</vt:lpstr>
      <vt:lpstr>Complete PLL</vt:lpstr>
      <vt:lpstr>PowerPoint Presentation</vt:lpstr>
      <vt:lpstr>PowerPoint Presentation</vt:lpstr>
      <vt:lpstr>PowerPoint Presentation</vt:lpstr>
      <vt:lpstr>PowerPoint Presentation</vt:lpstr>
      <vt:lpstr>Phase Noise</vt:lpstr>
      <vt:lpstr>VCO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Charge Pump + Loop filter</vt:lpstr>
      <vt:lpstr>PowerPoint Presentation</vt:lpstr>
      <vt:lpstr>PowerPoint Presentation</vt:lpstr>
      <vt:lpstr>PowerPoint Presentation</vt:lpstr>
      <vt:lpstr>PowerPoint Presentation</vt:lpstr>
      <vt:lpstr>Phase and Frequency Detector</vt:lpstr>
      <vt:lpstr>PowerPoint Presentation</vt:lpstr>
      <vt:lpstr>PowerPoint Presentation</vt:lpstr>
      <vt:lpstr>PowerPoint Presentation</vt:lpstr>
      <vt:lpstr>PowerPoint Presentation</vt:lpstr>
      <vt:lpstr>PowerPoint Presentation</vt:lpstr>
      <vt:lpstr>Frequency Divider</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PLL</dc:title>
  <cp:lastModifiedBy>Santhosh Chavalla</cp:lastModifiedBy>
  <cp:revision>2</cp:revision>
  <dcterms:modified xsi:type="dcterms:W3CDTF">2023-10-18T07:18:26Z</dcterms:modified>
</cp:coreProperties>
</file>